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9" r:id="rId1"/>
  </p:sldMasterIdLst>
  <p:notesMasterIdLst>
    <p:notesMasterId r:id="rId15"/>
  </p:notesMasterIdLst>
  <p:sldIdLst>
    <p:sldId id="256" r:id="rId2"/>
    <p:sldId id="257" r:id="rId3"/>
    <p:sldId id="268" r:id="rId4"/>
    <p:sldId id="267" r:id="rId5"/>
    <p:sldId id="261" r:id="rId6"/>
    <p:sldId id="258" r:id="rId7"/>
    <p:sldId id="259" r:id="rId8"/>
    <p:sldId id="260" r:id="rId9"/>
    <p:sldId id="262" r:id="rId10"/>
    <p:sldId id="264" r:id="rId11"/>
    <p:sldId id="269" r:id="rId12"/>
    <p:sldId id="266" r:id="rId13"/>
    <p:sldId id="265"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0151" autoAdjust="0"/>
  </p:normalViewPr>
  <p:slideViewPr>
    <p:cSldViewPr snapToGrid="0">
      <p:cViewPr varScale="1">
        <p:scale>
          <a:sx n="69" d="100"/>
          <a:sy n="69" d="100"/>
        </p:scale>
        <p:origin x="1234"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7F98F50-6C5D-4681-91A4-6B1A949C50F9}" type="datetimeFigureOut">
              <a:rPr lang="en-US" smtClean="0"/>
              <a:t>6/8/2024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76E46F9-F740-4F20-B04C-C0CB65A380B5}" type="slidenum">
              <a:rPr lang="en-US" smtClean="0"/>
              <a:t>‹#›</a:t>
            </a:fld>
            <a:endParaRPr lang="en-US"/>
          </a:p>
        </p:txBody>
      </p:sp>
    </p:spTree>
    <p:extLst>
      <p:ext uri="{BB962C8B-B14F-4D97-AF65-F5344CB8AC3E}">
        <p14:creationId xmlns:p14="http://schemas.microsoft.com/office/powerpoint/2010/main" val="5218799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ECECEC"/>
                </a:solidFill>
                <a:effectLst/>
                <a:highlight>
                  <a:srgbClr val="212121"/>
                </a:highlight>
                <a:latin typeface="Söhne"/>
              </a:rPr>
              <a:t>Good [morning/afternoon/evening], everyone. Thank you for joining my presentation today. My name is [Your Name], and I will be discussing an approach to detecting novelty in Martian geology. The focus is on using advanced high-dimensional tensor decomposition methods to preprocess multispectral images, aiming to enhance the detection of novel geological features on the surface of Mars.</a:t>
            </a:r>
            <a:endParaRPr lang="en-US" dirty="0"/>
          </a:p>
        </p:txBody>
      </p:sp>
      <p:sp>
        <p:nvSpPr>
          <p:cNvPr id="4" name="Slide Number Placeholder 3"/>
          <p:cNvSpPr>
            <a:spLocks noGrp="1"/>
          </p:cNvSpPr>
          <p:nvPr>
            <p:ph type="sldNum" sz="quarter" idx="5"/>
          </p:nvPr>
        </p:nvSpPr>
        <p:spPr/>
        <p:txBody>
          <a:bodyPr/>
          <a:lstStyle/>
          <a:p>
            <a:fld id="{276E46F9-F740-4F20-B04C-C0CB65A380B5}" type="slidenum">
              <a:rPr lang="en-US" smtClean="0"/>
              <a:t>1</a:t>
            </a:fld>
            <a:endParaRPr lang="en-US"/>
          </a:p>
        </p:txBody>
      </p:sp>
    </p:spTree>
    <p:extLst>
      <p:ext uri="{BB962C8B-B14F-4D97-AF65-F5344CB8AC3E}">
        <p14:creationId xmlns:p14="http://schemas.microsoft.com/office/powerpoint/2010/main" val="11495529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ECECEC"/>
                </a:solidFill>
                <a:effectLst/>
                <a:highlight>
                  <a:srgbClr val="212121"/>
                </a:highlight>
                <a:latin typeface="Söhne"/>
              </a:rPr>
              <a:t>Once we have identified the best model and decomposition method, we document our results and prepare them for publication. Additionally, we provide recommendations for further research, which include applying our approach to other datasets, such as CCTV camera feeds for anomaly detection or temperature sensor images. </a:t>
            </a:r>
          </a:p>
          <a:p>
            <a:endParaRPr lang="en-US" b="0" i="0" dirty="0">
              <a:solidFill>
                <a:srgbClr val="ECECEC"/>
              </a:solidFill>
              <a:effectLst/>
              <a:highlight>
                <a:srgbClr val="212121"/>
              </a:highlight>
              <a:latin typeface="Söhne"/>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276E46F9-F740-4F20-B04C-C0CB65A380B5}" type="slidenum">
              <a:rPr lang="en-US" smtClean="0"/>
              <a:t>10</a:t>
            </a:fld>
            <a:endParaRPr lang="en-US"/>
          </a:p>
        </p:txBody>
      </p:sp>
    </p:spTree>
    <p:extLst>
      <p:ext uri="{BB962C8B-B14F-4D97-AF65-F5344CB8AC3E}">
        <p14:creationId xmlns:p14="http://schemas.microsoft.com/office/powerpoint/2010/main" val="14607404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ECECEC"/>
                </a:solidFill>
                <a:effectLst/>
                <a:highlight>
                  <a:srgbClr val="212121"/>
                </a:highlight>
                <a:latin typeface="Söhne"/>
              </a:rPr>
              <a:t>Once we have identified the best model and decomposition method, we document our results and prepare them for publication. Additionally, we provide recommendations for further research, which include applying our approach to other datasets, such as CCTV camera feeds for anomaly detection or temperature sensor images. </a:t>
            </a:r>
          </a:p>
          <a:p>
            <a:endParaRPr lang="en-US" b="0" i="0" dirty="0">
              <a:solidFill>
                <a:srgbClr val="ECECEC"/>
              </a:solidFill>
              <a:effectLst/>
              <a:highlight>
                <a:srgbClr val="212121"/>
              </a:highlight>
              <a:latin typeface="Söhne"/>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276E46F9-F740-4F20-B04C-C0CB65A380B5}" type="slidenum">
              <a:rPr lang="en-US" smtClean="0"/>
              <a:t>11</a:t>
            </a:fld>
            <a:endParaRPr lang="en-US"/>
          </a:p>
        </p:txBody>
      </p:sp>
    </p:spTree>
    <p:extLst>
      <p:ext uri="{BB962C8B-B14F-4D97-AF65-F5344CB8AC3E}">
        <p14:creationId xmlns:p14="http://schemas.microsoft.com/office/powerpoint/2010/main" val="7821739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ECECEC"/>
                </a:solidFill>
                <a:effectLst/>
                <a:highlight>
                  <a:srgbClr val="212121"/>
                </a:highlight>
                <a:latin typeface="Söhne"/>
              </a:rPr>
              <a:t>In conclusion, our study combines CP and Tucker decomposition with advanced novelty detection techniques to significantly enhance the detection of novel geological formations on Mars. This approach not only improves accuracy but also provides a practical solution for handling high-dimensional image data. </a:t>
            </a:r>
            <a:endParaRPr lang="en-US" dirty="0"/>
          </a:p>
        </p:txBody>
      </p:sp>
      <p:sp>
        <p:nvSpPr>
          <p:cNvPr id="4" name="Slide Number Placeholder 3"/>
          <p:cNvSpPr>
            <a:spLocks noGrp="1"/>
          </p:cNvSpPr>
          <p:nvPr>
            <p:ph type="sldNum" sz="quarter" idx="5"/>
          </p:nvPr>
        </p:nvSpPr>
        <p:spPr/>
        <p:txBody>
          <a:bodyPr/>
          <a:lstStyle/>
          <a:p>
            <a:fld id="{276E46F9-F740-4F20-B04C-C0CB65A380B5}" type="slidenum">
              <a:rPr lang="en-US" smtClean="0"/>
              <a:t>12</a:t>
            </a:fld>
            <a:endParaRPr lang="en-US"/>
          </a:p>
        </p:txBody>
      </p:sp>
    </p:spTree>
    <p:extLst>
      <p:ext uri="{BB962C8B-B14F-4D97-AF65-F5344CB8AC3E}">
        <p14:creationId xmlns:p14="http://schemas.microsoft.com/office/powerpoint/2010/main" val="33431033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following are the relevant prior studies. </a:t>
            </a:r>
            <a:r>
              <a:rPr lang="en-US" b="0" i="0" dirty="0">
                <a:solidFill>
                  <a:srgbClr val="ECECEC"/>
                </a:solidFill>
                <a:effectLst/>
                <a:highlight>
                  <a:srgbClr val="212121"/>
                </a:highlight>
                <a:latin typeface="Söhne"/>
              </a:rPr>
              <a:t>Thank you for your time. </a:t>
            </a:r>
            <a:endParaRPr lang="en-US" dirty="0"/>
          </a:p>
          <a:p>
            <a:endParaRPr lang="en-US" dirty="0"/>
          </a:p>
        </p:txBody>
      </p:sp>
      <p:sp>
        <p:nvSpPr>
          <p:cNvPr id="4" name="Slide Number Placeholder 3"/>
          <p:cNvSpPr>
            <a:spLocks noGrp="1"/>
          </p:cNvSpPr>
          <p:nvPr>
            <p:ph type="sldNum" sz="quarter" idx="5"/>
          </p:nvPr>
        </p:nvSpPr>
        <p:spPr/>
        <p:txBody>
          <a:bodyPr/>
          <a:lstStyle/>
          <a:p>
            <a:fld id="{276E46F9-F740-4F20-B04C-C0CB65A380B5}" type="slidenum">
              <a:rPr lang="en-US" smtClean="0"/>
              <a:t>13</a:t>
            </a:fld>
            <a:endParaRPr lang="en-US"/>
          </a:p>
        </p:txBody>
      </p:sp>
    </p:spTree>
    <p:extLst>
      <p:ext uri="{BB962C8B-B14F-4D97-AF65-F5344CB8AC3E}">
        <p14:creationId xmlns:p14="http://schemas.microsoft.com/office/powerpoint/2010/main" val="27555656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76E46F9-F740-4F20-B04C-C0CB65A380B5}" type="slidenum">
              <a:rPr lang="en-US" smtClean="0"/>
              <a:t>2</a:t>
            </a:fld>
            <a:endParaRPr lang="en-US"/>
          </a:p>
        </p:txBody>
      </p:sp>
    </p:spTree>
    <p:extLst>
      <p:ext uri="{BB962C8B-B14F-4D97-AF65-F5344CB8AC3E}">
        <p14:creationId xmlns:p14="http://schemas.microsoft.com/office/powerpoint/2010/main" val="42426854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76E46F9-F740-4F20-B04C-C0CB65A380B5}" type="slidenum">
              <a:rPr lang="en-US" smtClean="0"/>
              <a:t>3</a:t>
            </a:fld>
            <a:endParaRPr lang="en-US"/>
          </a:p>
        </p:txBody>
      </p:sp>
    </p:spTree>
    <p:extLst>
      <p:ext uri="{BB962C8B-B14F-4D97-AF65-F5344CB8AC3E}">
        <p14:creationId xmlns:p14="http://schemas.microsoft.com/office/powerpoint/2010/main" val="16210499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ECECEC"/>
                </a:solidFill>
                <a:effectLst/>
                <a:highlight>
                  <a:srgbClr val="212121"/>
                </a:highlight>
                <a:latin typeface="Söhne"/>
              </a:rPr>
              <a:t>Exploration missions to Mars, like those involving the Curiosity rover, generate a large amount of multispectral image data. Identifying novel geological features within these images is crucial for further scientific analysis. However, the high-dimensional nature of these images poses a significant challenge for traditional analysis methods. To address this, we propose using advanced high-dimensional tensor decomposition methods, which can effectively handle complex data and aid in the identification of novel features.</a:t>
            </a:r>
            <a:endParaRPr lang="en-US" dirty="0"/>
          </a:p>
        </p:txBody>
      </p:sp>
      <p:sp>
        <p:nvSpPr>
          <p:cNvPr id="4" name="Slide Number Placeholder 3"/>
          <p:cNvSpPr>
            <a:spLocks noGrp="1"/>
          </p:cNvSpPr>
          <p:nvPr>
            <p:ph type="sldNum" sz="quarter" idx="5"/>
          </p:nvPr>
        </p:nvSpPr>
        <p:spPr/>
        <p:txBody>
          <a:bodyPr/>
          <a:lstStyle/>
          <a:p>
            <a:fld id="{276E46F9-F740-4F20-B04C-C0CB65A380B5}" type="slidenum">
              <a:rPr lang="en-US" smtClean="0"/>
              <a:t>4</a:t>
            </a:fld>
            <a:endParaRPr lang="en-US"/>
          </a:p>
        </p:txBody>
      </p:sp>
    </p:spTree>
    <p:extLst>
      <p:ext uri="{BB962C8B-B14F-4D97-AF65-F5344CB8AC3E}">
        <p14:creationId xmlns:p14="http://schemas.microsoft.com/office/powerpoint/2010/main" val="384152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ECECEC"/>
                </a:solidFill>
                <a:effectLst/>
                <a:highlight>
                  <a:srgbClr val="212121"/>
                </a:highlight>
                <a:latin typeface="Söhne"/>
              </a:rPr>
              <a:t>Previous research has explored various methods for novelty detection, such as PCA, RX, autoencoder neural networks, and generative adversarial networks. While these methods have been effective to some extent, they often struggle with the high-dimensional nature of multispectral images. Our study aims to improve upon these methods by utilizing higher-dimensional decomposition techniques like CP and Tucker decomposition before conducting novelty detection training. This approach leverages the strengths of tensor decomposition to better handle complex, high-dimensional data.</a:t>
            </a:r>
            <a:endParaRPr lang="en-US" dirty="0"/>
          </a:p>
        </p:txBody>
      </p:sp>
      <p:sp>
        <p:nvSpPr>
          <p:cNvPr id="4" name="Slide Number Placeholder 3"/>
          <p:cNvSpPr>
            <a:spLocks noGrp="1"/>
          </p:cNvSpPr>
          <p:nvPr>
            <p:ph type="sldNum" sz="quarter" idx="5"/>
          </p:nvPr>
        </p:nvSpPr>
        <p:spPr/>
        <p:txBody>
          <a:bodyPr/>
          <a:lstStyle/>
          <a:p>
            <a:fld id="{276E46F9-F740-4F20-B04C-C0CB65A380B5}" type="slidenum">
              <a:rPr lang="en-US" smtClean="0"/>
              <a:t>5</a:t>
            </a:fld>
            <a:endParaRPr lang="en-US"/>
          </a:p>
        </p:txBody>
      </p:sp>
    </p:spTree>
    <p:extLst>
      <p:ext uri="{BB962C8B-B14F-4D97-AF65-F5344CB8AC3E}">
        <p14:creationId xmlns:p14="http://schemas.microsoft.com/office/powerpoint/2010/main" val="10480427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ECECEC"/>
                </a:solidFill>
                <a:effectLst/>
                <a:highlight>
                  <a:srgbClr val="212121"/>
                </a:highlight>
                <a:latin typeface="Söhne"/>
              </a:rPr>
              <a:t>For our study, we collected a dataset of multispectral images. This is provided by a prior study. Each image is labeled as either typical or novel and each novel image is identified by experts from a prior study based on their type, such as DRT spots, dump piles, broken rocks, drill holes, meteorites, veins, float rocks, and bedrock. This comprehensive dataset allows us to train and evaluate our novelty detection models effectively.</a:t>
            </a:r>
            <a:endParaRPr lang="en-US" dirty="0"/>
          </a:p>
        </p:txBody>
      </p:sp>
      <p:sp>
        <p:nvSpPr>
          <p:cNvPr id="4" name="Slide Number Placeholder 3"/>
          <p:cNvSpPr>
            <a:spLocks noGrp="1"/>
          </p:cNvSpPr>
          <p:nvPr>
            <p:ph type="sldNum" sz="quarter" idx="5"/>
          </p:nvPr>
        </p:nvSpPr>
        <p:spPr/>
        <p:txBody>
          <a:bodyPr/>
          <a:lstStyle/>
          <a:p>
            <a:fld id="{276E46F9-F740-4F20-B04C-C0CB65A380B5}" type="slidenum">
              <a:rPr lang="en-US" smtClean="0"/>
              <a:t>6</a:t>
            </a:fld>
            <a:endParaRPr lang="en-US"/>
          </a:p>
        </p:txBody>
      </p:sp>
    </p:spTree>
    <p:extLst>
      <p:ext uri="{BB962C8B-B14F-4D97-AF65-F5344CB8AC3E}">
        <p14:creationId xmlns:p14="http://schemas.microsoft.com/office/powerpoint/2010/main" val="40782524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ECECEC"/>
                </a:solidFill>
                <a:effectLst/>
                <a:highlight>
                  <a:srgbClr val="212121"/>
                </a:highlight>
                <a:latin typeface="Söhne"/>
              </a:rPr>
              <a:t>We utilize several tensor decomposition techniques to preprocess our high-dimensional image data. CP decomposition breaks down tensors into a sum of rank-one components, making it easier to analyze complex datasets. Tucker decomposition, on the other hand, decomposes tensors into a core tensor and factor matrices, providing a more flexible representation of the data. Additionally, if there is time, we can employ Functional PCA, which reduces dimensionality while preserving essential features. These decomposition methods enable us to extract meaningful features from the images, facilitating more effective novelty detection.</a:t>
            </a:r>
            <a:endParaRPr lang="en-US" dirty="0"/>
          </a:p>
        </p:txBody>
      </p:sp>
      <p:sp>
        <p:nvSpPr>
          <p:cNvPr id="4" name="Slide Number Placeholder 3"/>
          <p:cNvSpPr>
            <a:spLocks noGrp="1"/>
          </p:cNvSpPr>
          <p:nvPr>
            <p:ph type="sldNum" sz="quarter" idx="5"/>
          </p:nvPr>
        </p:nvSpPr>
        <p:spPr/>
        <p:txBody>
          <a:bodyPr/>
          <a:lstStyle/>
          <a:p>
            <a:fld id="{276E46F9-F740-4F20-B04C-C0CB65A380B5}" type="slidenum">
              <a:rPr lang="en-US" smtClean="0"/>
              <a:t>7</a:t>
            </a:fld>
            <a:endParaRPr lang="en-US"/>
          </a:p>
        </p:txBody>
      </p:sp>
    </p:spTree>
    <p:extLst>
      <p:ext uri="{BB962C8B-B14F-4D97-AF65-F5344CB8AC3E}">
        <p14:creationId xmlns:p14="http://schemas.microsoft.com/office/powerpoint/2010/main" val="2660531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ECECEC"/>
                </a:solidFill>
                <a:effectLst/>
                <a:highlight>
                  <a:srgbClr val="212121"/>
                </a:highlight>
                <a:latin typeface="Söhne"/>
              </a:rPr>
              <a:t>After preprocessing the images using tensor decomposition, we move on to model selection and training. We will experiment with various machine learning models, including Support Vector Machines (SVM), neural networks, decision trees, and random forests. Each model offers unique strengths, and we aim to identify the one that provides the best balance between detection accuracy and computational efficiency.</a:t>
            </a:r>
            <a:endParaRPr lang="en-US" dirty="0"/>
          </a:p>
        </p:txBody>
      </p:sp>
      <p:sp>
        <p:nvSpPr>
          <p:cNvPr id="4" name="Slide Number Placeholder 3"/>
          <p:cNvSpPr>
            <a:spLocks noGrp="1"/>
          </p:cNvSpPr>
          <p:nvPr>
            <p:ph type="sldNum" sz="quarter" idx="5"/>
          </p:nvPr>
        </p:nvSpPr>
        <p:spPr/>
        <p:txBody>
          <a:bodyPr/>
          <a:lstStyle/>
          <a:p>
            <a:fld id="{276E46F9-F740-4F20-B04C-C0CB65A380B5}" type="slidenum">
              <a:rPr lang="en-US" smtClean="0"/>
              <a:t>8</a:t>
            </a:fld>
            <a:endParaRPr lang="en-US"/>
          </a:p>
        </p:txBody>
      </p:sp>
    </p:spTree>
    <p:extLst>
      <p:ext uri="{BB962C8B-B14F-4D97-AF65-F5344CB8AC3E}">
        <p14:creationId xmlns:p14="http://schemas.microsoft.com/office/powerpoint/2010/main" val="1722919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ECECEC"/>
                </a:solidFill>
                <a:effectLst/>
                <a:highlight>
                  <a:srgbClr val="212121"/>
                </a:highlight>
                <a:latin typeface="Söhne"/>
              </a:rPr>
              <a:t>To evaluate our models, we split the data into training, test, and validation sets in an 80/10/10 ratio. Our goal is to identify the top-performing decomposition rank that optimizes both prediction accuracy and runtime performance. This ensures that our approach is not only effective but also practical for real-world applications."</a:t>
            </a:r>
            <a:endParaRPr lang="en-US" dirty="0"/>
          </a:p>
        </p:txBody>
      </p:sp>
      <p:sp>
        <p:nvSpPr>
          <p:cNvPr id="4" name="Slide Number Placeholder 3"/>
          <p:cNvSpPr>
            <a:spLocks noGrp="1"/>
          </p:cNvSpPr>
          <p:nvPr>
            <p:ph type="sldNum" sz="quarter" idx="5"/>
          </p:nvPr>
        </p:nvSpPr>
        <p:spPr/>
        <p:txBody>
          <a:bodyPr/>
          <a:lstStyle/>
          <a:p>
            <a:fld id="{276E46F9-F740-4F20-B04C-C0CB65A380B5}" type="slidenum">
              <a:rPr lang="en-US" smtClean="0"/>
              <a:t>9</a:t>
            </a:fld>
            <a:endParaRPr lang="en-US"/>
          </a:p>
        </p:txBody>
      </p:sp>
    </p:spTree>
    <p:extLst>
      <p:ext uri="{BB962C8B-B14F-4D97-AF65-F5344CB8AC3E}">
        <p14:creationId xmlns:p14="http://schemas.microsoft.com/office/powerpoint/2010/main" val="16371948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BA1826-1B3E-4E2E-8D6C-93BCEAA3D6C6}"/>
              </a:ext>
            </a:extLst>
          </p:cNvPr>
          <p:cNvSpPr>
            <a:spLocks noGrp="1"/>
          </p:cNvSpPr>
          <p:nvPr>
            <p:ph type="ctrTitle"/>
          </p:nvPr>
        </p:nvSpPr>
        <p:spPr>
          <a:xfrm>
            <a:off x="2107200" y="1096965"/>
            <a:ext cx="7977600" cy="2085696"/>
          </a:xfrm>
        </p:spPr>
        <p:txBody>
          <a:bodyPr anchor="b">
            <a:normAutofit/>
          </a:bodyPr>
          <a:lstStyle>
            <a:lvl1pPr algn="ctr">
              <a:defRPr sz="48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AAB5F0CE-1714-4650-9690-5676C06349A0}"/>
              </a:ext>
            </a:extLst>
          </p:cNvPr>
          <p:cNvSpPr>
            <a:spLocks noGrp="1"/>
          </p:cNvSpPr>
          <p:nvPr>
            <p:ph type="subTitle" idx="1"/>
          </p:nvPr>
        </p:nvSpPr>
        <p:spPr>
          <a:xfrm>
            <a:off x="3216000" y="3945771"/>
            <a:ext cx="5760000" cy="1832730"/>
          </a:xfrm>
        </p:spPr>
        <p:txBody>
          <a:bodyPr>
            <a:normAutofit/>
          </a:bodyPr>
          <a:lstStyle>
            <a:lvl1pPr marL="0" indent="0" algn="ctr">
              <a:lnSpc>
                <a:spcPct val="125000"/>
              </a:lnSpc>
              <a:buNone/>
              <a:defRPr sz="2400" i="0" spc="5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BFD0CA85-BF38-4762-934C-D00F2047C2D1}"/>
              </a:ext>
            </a:extLst>
          </p:cNvPr>
          <p:cNvSpPr>
            <a:spLocks noGrp="1"/>
          </p:cNvSpPr>
          <p:nvPr>
            <p:ph type="dt" sz="half" idx="10"/>
          </p:nvPr>
        </p:nvSpPr>
        <p:spPr/>
        <p:txBody>
          <a:bodyPr/>
          <a:lstStyle/>
          <a:p>
            <a:fld id="{4EC743F4-8769-40B4-85DF-6CB8DE9F66AA}" type="datetimeFigureOut">
              <a:rPr lang="en-US" smtClean="0"/>
              <a:t>6/8/2024</a:t>
            </a:fld>
            <a:endParaRPr lang="en-US"/>
          </a:p>
        </p:txBody>
      </p:sp>
      <p:sp>
        <p:nvSpPr>
          <p:cNvPr id="5" name="Footer Placeholder 4">
            <a:extLst>
              <a:ext uri="{FF2B5EF4-FFF2-40B4-BE49-F238E27FC236}">
                <a16:creationId xmlns:a16="http://schemas.microsoft.com/office/drawing/2014/main" id="{649CA3C9-6579-49D9-A5FD-20231FB4B35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B9B94FE-6287-4D49-B0E5-FE9A9BA75A0C}"/>
              </a:ext>
            </a:extLst>
          </p:cNvPr>
          <p:cNvSpPr>
            <a:spLocks noGrp="1"/>
          </p:cNvSpPr>
          <p:nvPr>
            <p:ph type="sldNum" sz="quarter" idx="12"/>
          </p:nvPr>
        </p:nvSpPr>
        <p:spPr/>
        <p:txBody>
          <a:bodyPr/>
          <a:lstStyle/>
          <a:p>
            <a:fld id="{FF2BD96E-3838-45D2-9031-D3AF67C920A5}" type="slidenum">
              <a:rPr lang="en-US" smtClean="0"/>
              <a:t>‹#›</a:t>
            </a:fld>
            <a:endParaRPr lang="en-US"/>
          </a:p>
        </p:txBody>
      </p:sp>
      <p:cxnSp>
        <p:nvCxnSpPr>
          <p:cNvPr id="7" name="Straight Connector 6">
            <a:extLst>
              <a:ext uri="{FF2B5EF4-FFF2-40B4-BE49-F238E27FC236}">
                <a16:creationId xmlns:a16="http://schemas.microsoft.com/office/drawing/2014/main" id="{AE0C0B2A-3FD1-4235-A16E-0ED1E028A93E}"/>
              </a:ext>
            </a:extLst>
          </p:cNvPr>
          <p:cNvCxnSpPr>
            <a:cxnSpLocks/>
          </p:cNvCxnSpPr>
          <p:nvPr/>
        </p:nvCxnSpPr>
        <p:spPr>
          <a:xfrm>
            <a:off x="5826000" y="3525773"/>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9494E066-0146-46E9-BAF1-C33240ABA294}"/>
              </a:ext>
            </a:extLst>
          </p:cNvPr>
          <p:cNvGrpSpPr/>
          <p:nvPr/>
        </p:nvGrpSpPr>
        <p:grpSpPr>
          <a:xfrm rot="2700000">
            <a:off x="10127693" y="4178240"/>
            <a:ext cx="633413" cy="1862138"/>
            <a:chOff x="5959192" y="333389"/>
            <a:chExt cx="633413" cy="1862138"/>
          </a:xfrm>
        </p:grpSpPr>
        <p:grpSp>
          <p:nvGrpSpPr>
            <p:cNvPr id="9" name="Group 8">
              <a:extLst>
                <a:ext uri="{FF2B5EF4-FFF2-40B4-BE49-F238E27FC236}">
                  <a16:creationId xmlns:a16="http://schemas.microsoft.com/office/drawing/2014/main" id="{B02BD80B-C499-4DAC-9580-575B04F8658F}"/>
                </a:ext>
              </a:extLst>
            </p:cNvPr>
            <p:cNvGrpSpPr/>
            <p:nvPr/>
          </p:nvGrpSpPr>
          <p:grpSpPr>
            <a:xfrm>
              <a:off x="5959192" y="333389"/>
              <a:ext cx="633413" cy="1419225"/>
              <a:chOff x="5959192" y="333389"/>
              <a:chExt cx="633413" cy="1419225"/>
            </a:xfrm>
          </p:grpSpPr>
          <p:sp>
            <p:nvSpPr>
              <p:cNvPr id="11" name="Freeform 68">
                <a:extLst>
                  <a:ext uri="{FF2B5EF4-FFF2-40B4-BE49-F238E27FC236}">
                    <a16:creationId xmlns:a16="http://schemas.microsoft.com/office/drawing/2014/main" id="{CCF069F3-858C-4C67-90C2-46017C3D4CEB}"/>
                  </a:ext>
                </a:extLst>
              </p:cNvPr>
              <p:cNvSpPr>
                <a:spLocks/>
              </p:cNvSpPr>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69">
                <a:extLst>
                  <a:ext uri="{FF2B5EF4-FFF2-40B4-BE49-F238E27FC236}">
                    <a16:creationId xmlns:a16="http://schemas.microsoft.com/office/drawing/2014/main" id="{8A1FFA52-DFA8-4A81-8A85-50BE13257F51}"/>
                  </a:ext>
                </a:extLst>
              </p:cNvPr>
              <p:cNvSpPr>
                <a:spLocks/>
              </p:cNvSpPr>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grpSp>
        <p:sp>
          <p:nvSpPr>
            <p:cNvPr id="10" name="Line 70">
              <a:extLst>
                <a:ext uri="{FF2B5EF4-FFF2-40B4-BE49-F238E27FC236}">
                  <a16:creationId xmlns:a16="http://schemas.microsoft.com/office/drawing/2014/main" id="{BAEDA471-60CB-4A0C-B9AD-B2B3C51EA2FD}"/>
                </a:ext>
              </a:extLst>
            </p:cNvPr>
            <p:cNvSpPr>
              <a:spLocks noChangeShapeType="1"/>
            </p:cNvSpPr>
            <p:nvPr/>
          </p:nvSpPr>
          <p:spPr bwMode="auto">
            <a:xfrm flipV="1">
              <a:off x="6278280"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5536388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2FB6D0-92CA-4910-AE77-E238F4C89D5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A913172-A138-4DD4-A5B1-58BA6250782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73897B9-E4AD-469B-A60D-9A1A4BD1980A}"/>
              </a:ext>
            </a:extLst>
          </p:cNvPr>
          <p:cNvSpPr>
            <a:spLocks noGrp="1"/>
          </p:cNvSpPr>
          <p:nvPr>
            <p:ph type="dt" sz="half" idx="10"/>
          </p:nvPr>
        </p:nvSpPr>
        <p:spPr/>
        <p:txBody>
          <a:bodyPr/>
          <a:lstStyle/>
          <a:p>
            <a:fld id="{4EC743F4-8769-40B4-85DF-6CB8DE9F66AA}" type="datetimeFigureOut">
              <a:rPr lang="en-US" smtClean="0"/>
              <a:t>6/8/2024</a:t>
            </a:fld>
            <a:endParaRPr lang="en-US"/>
          </a:p>
        </p:txBody>
      </p:sp>
      <p:sp>
        <p:nvSpPr>
          <p:cNvPr id="5" name="Footer Placeholder 4">
            <a:extLst>
              <a:ext uri="{FF2B5EF4-FFF2-40B4-BE49-F238E27FC236}">
                <a16:creationId xmlns:a16="http://schemas.microsoft.com/office/drawing/2014/main" id="{31C5E1B0-48D6-4F99-9955-39958BA969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9F49DA-55D4-4E36-AEB9-A0E99E31A87E}"/>
              </a:ext>
            </a:extLst>
          </p:cNvPr>
          <p:cNvSpPr>
            <a:spLocks noGrp="1"/>
          </p:cNvSpPr>
          <p:nvPr>
            <p:ph type="sldNum" sz="quarter" idx="12"/>
          </p:nvPr>
        </p:nvSpPr>
        <p:spPr/>
        <p:txBody>
          <a:bodyPr/>
          <a:lstStyle/>
          <a:p>
            <a:fld id="{FF2BD96E-3838-45D2-9031-D3AF67C920A5}" type="slidenum">
              <a:rPr lang="en-US" smtClean="0"/>
              <a:t>‹#›</a:t>
            </a:fld>
            <a:endParaRPr lang="en-US"/>
          </a:p>
        </p:txBody>
      </p:sp>
    </p:spTree>
    <p:extLst>
      <p:ext uri="{BB962C8B-B14F-4D97-AF65-F5344CB8AC3E}">
        <p14:creationId xmlns:p14="http://schemas.microsoft.com/office/powerpoint/2010/main" val="40593979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4FEBC7C-C5C1-4A79-A195-B35701C2897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8D34A74-3328-469B-ABCA-96F2FE36873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AE19AB-5637-455E-89C3-B41702C202D4}"/>
              </a:ext>
            </a:extLst>
          </p:cNvPr>
          <p:cNvSpPr>
            <a:spLocks noGrp="1"/>
          </p:cNvSpPr>
          <p:nvPr>
            <p:ph type="dt" sz="half" idx="10"/>
          </p:nvPr>
        </p:nvSpPr>
        <p:spPr/>
        <p:txBody>
          <a:bodyPr/>
          <a:lstStyle/>
          <a:p>
            <a:fld id="{4EC743F4-8769-40B4-85DF-6CB8DE9F66AA}" type="datetimeFigureOut">
              <a:rPr lang="en-US" smtClean="0"/>
              <a:t>6/8/2024</a:t>
            </a:fld>
            <a:endParaRPr lang="en-US"/>
          </a:p>
        </p:txBody>
      </p:sp>
      <p:sp>
        <p:nvSpPr>
          <p:cNvPr id="5" name="Footer Placeholder 4">
            <a:extLst>
              <a:ext uri="{FF2B5EF4-FFF2-40B4-BE49-F238E27FC236}">
                <a16:creationId xmlns:a16="http://schemas.microsoft.com/office/drawing/2014/main" id="{A364F2A3-EBEE-4F42-BAC2-A482F00E674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BFE1C27-1A43-4B0B-88D0-0C5FE1DBE161}"/>
              </a:ext>
            </a:extLst>
          </p:cNvPr>
          <p:cNvSpPr>
            <a:spLocks noGrp="1"/>
          </p:cNvSpPr>
          <p:nvPr>
            <p:ph type="sldNum" sz="quarter" idx="12"/>
          </p:nvPr>
        </p:nvSpPr>
        <p:spPr/>
        <p:txBody>
          <a:bodyPr/>
          <a:lstStyle/>
          <a:p>
            <a:fld id="{FF2BD96E-3838-45D2-9031-D3AF67C920A5}" type="slidenum">
              <a:rPr lang="en-US" smtClean="0"/>
              <a:t>‹#›</a:t>
            </a:fld>
            <a:endParaRPr lang="en-US"/>
          </a:p>
        </p:txBody>
      </p:sp>
    </p:spTree>
    <p:extLst>
      <p:ext uri="{BB962C8B-B14F-4D97-AF65-F5344CB8AC3E}">
        <p14:creationId xmlns:p14="http://schemas.microsoft.com/office/powerpoint/2010/main" val="650665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732E59-6597-437B-B2F8-E2DD1F86A8F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0E3BC1D-912E-4012-84AC-A509C9EF4F4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E977110C-4AA3-4101-B3BD-140B90AF99C9}"/>
              </a:ext>
            </a:extLst>
          </p:cNvPr>
          <p:cNvSpPr>
            <a:spLocks noGrp="1"/>
          </p:cNvSpPr>
          <p:nvPr>
            <p:ph type="dt" sz="half" idx="10"/>
          </p:nvPr>
        </p:nvSpPr>
        <p:spPr/>
        <p:txBody>
          <a:bodyPr/>
          <a:lstStyle/>
          <a:p>
            <a:fld id="{4EC743F4-8769-40B4-85DF-6CB8DE9F66AA}" type="datetimeFigureOut">
              <a:rPr lang="en-US" smtClean="0"/>
              <a:t>6/8/2024</a:t>
            </a:fld>
            <a:endParaRPr lang="en-US"/>
          </a:p>
        </p:txBody>
      </p:sp>
      <p:sp>
        <p:nvSpPr>
          <p:cNvPr id="5" name="Footer Placeholder 4">
            <a:extLst>
              <a:ext uri="{FF2B5EF4-FFF2-40B4-BE49-F238E27FC236}">
                <a16:creationId xmlns:a16="http://schemas.microsoft.com/office/drawing/2014/main" id="{4C50F189-4D8E-4DE6-8295-CF92FA8BFDE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5F33EC-1ACF-4D46-AEA5-A20802210B75}"/>
              </a:ext>
            </a:extLst>
          </p:cNvPr>
          <p:cNvSpPr>
            <a:spLocks noGrp="1"/>
          </p:cNvSpPr>
          <p:nvPr>
            <p:ph type="sldNum" sz="quarter" idx="12"/>
          </p:nvPr>
        </p:nvSpPr>
        <p:spPr/>
        <p:txBody>
          <a:bodyPr/>
          <a:lstStyle/>
          <a:p>
            <a:fld id="{FF2BD96E-3838-45D2-9031-D3AF67C920A5}" type="slidenum">
              <a:rPr lang="en-US" smtClean="0"/>
              <a:t>‹#›</a:t>
            </a:fld>
            <a:endParaRPr lang="en-US"/>
          </a:p>
        </p:txBody>
      </p:sp>
    </p:spTree>
    <p:extLst>
      <p:ext uri="{BB962C8B-B14F-4D97-AF65-F5344CB8AC3E}">
        <p14:creationId xmlns:p14="http://schemas.microsoft.com/office/powerpoint/2010/main" val="17295527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045267-19A7-4A3D-9658-AD3F78DD35CB}"/>
              </a:ext>
            </a:extLst>
          </p:cNvPr>
          <p:cNvSpPr>
            <a:spLocks noGrp="1"/>
          </p:cNvSpPr>
          <p:nvPr>
            <p:ph type="title"/>
          </p:nvPr>
        </p:nvSpPr>
        <p:spPr>
          <a:xfrm>
            <a:off x="990000" y="2305800"/>
            <a:ext cx="4636800" cy="2246400"/>
          </a:xfrm>
        </p:spPr>
        <p:txBody>
          <a:bodyPr anchor="ctr">
            <a:normAutofit/>
          </a:bodyPr>
          <a:lstStyle>
            <a:lvl1pPr algn="ctr">
              <a:defRPr sz="48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85F17554-5672-499F-BEB9-AB069E6D15F2}"/>
              </a:ext>
            </a:extLst>
          </p:cNvPr>
          <p:cNvSpPr>
            <a:spLocks noGrp="1"/>
          </p:cNvSpPr>
          <p:nvPr>
            <p:ph type="body" idx="1"/>
          </p:nvPr>
        </p:nvSpPr>
        <p:spPr>
          <a:xfrm>
            <a:off x="6565250" y="2305800"/>
            <a:ext cx="4636800" cy="2246400"/>
          </a:xfrm>
        </p:spPr>
        <p:txBody>
          <a:bodyPr anchor="ctr">
            <a:normAutofit/>
          </a:bodyPr>
          <a:lstStyle>
            <a:lvl1pPr marL="0" indent="0" algn="ctr">
              <a:lnSpc>
                <a:spcPct val="125000"/>
              </a:lnSpc>
              <a:buNone/>
              <a:defRPr sz="2400" i="1">
                <a:solidFill>
                  <a:schemeClr val="tx1">
                    <a:alpha val="6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0CBA3C6-C279-46AA-B4EE-5F861D83D2AC}"/>
              </a:ext>
            </a:extLst>
          </p:cNvPr>
          <p:cNvSpPr>
            <a:spLocks noGrp="1"/>
          </p:cNvSpPr>
          <p:nvPr>
            <p:ph type="dt" sz="half" idx="10"/>
          </p:nvPr>
        </p:nvSpPr>
        <p:spPr/>
        <p:txBody>
          <a:bodyPr/>
          <a:lstStyle/>
          <a:p>
            <a:fld id="{4EC743F4-8769-40B4-85DF-6CB8DE9F66AA}" type="datetimeFigureOut">
              <a:rPr lang="en-US" smtClean="0"/>
              <a:t>6/8/2024</a:t>
            </a:fld>
            <a:endParaRPr lang="en-US" dirty="0"/>
          </a:p>
        </p:txBody>
      </p:sp>
      <p:sp>
        <p:nvSpPr>
          <p:cNvPr id="5" name="Footer Placeholder 4">
            <a:extLst>
              <a:ext uri="{FF2B5EF4-FFF2-40B4-BE49-F238E27FC236}">
                <a16:creationId xmlns:a16="http://schemas.microsoft.com/office/drawing/2014/main" id="{F04C125B-DDB9-4F4E-B9E9-A747E648FC9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83D465E-E86B-42A8-B18A-9046E40D63D6}"/>
              </a:ext>
            </a:extLst>
          </p:cNvPr>
          <p:cNvSpPr>
            <a:spLocks noGrp="1"/>
          </p:cNvSpPr>
          <p:nvPr>
            <p:ph type="sldNum" sz="quarter" idx="12"/>
          </p:nvPr>
        </p:nvSpPr>
        <p:spPr/>
        <p:txBody>
          <a:bodyPr/>
          <a:lstStyle/>
          <a:p>
            <a:fld id="{FF2BD96E-3838-45D2-9031-D3AF67C920A5}" type="slidenum">
              <a:rPr lang="en-US" smtClean="0"/>
              <a:t>‹#›</a:t>
            </a:fld>
            <a:endParaRPr lang="en-US"/>
          </a:p>
        </p:txBody>
      </p:sp>
      <p:sp>
        <p:nvSpPr>
          <p:cNvPr id="7" name="Oval 6">
            <a:extLst>
              <a:ext uri="{FF2B5EF4-FFF2-40B4-BE49-F238E27FC236}">
                <a16:creationId xmlns:a16="http://schemas.microsoft.com/office/drawing/2014/main" id="{6681007E-0E57-40DB-9A98-D04E0A05937B}"/>
              </a:ext>
            </a:extLst>
          </p:cNvPr>
          <p:cNvSpPr/>
          <p:nvPr/>
        </p:nvSpPr>
        <p:spPr>
          <a:xfrm>
            <a:off x="1437136" y="649304"/>
            <a:ext cx="340415" cy="340415"/>
          </a:xfrm>
          <a:prstGeom prst="ellipse">
            <a:avLst/>
          </a:pr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grpSp>
        <p:nvGrpSpPr>
          <p:cNvPr id="8" name="Group 7">
            <a:extLst>
              <a:ext uri="{FF2B5EF4-FFF2-40B4-BE49-F238E27FC236}">
                <a16:creationId xmlns:a16="http://schemas.microsoft.com/office/drawing/2014/main" id="{4C2D7ED2-BAE3-470E-9EFF-F2A49EDD9767}"/>
              </a:ext>
            </a:extLst>
          </p:cNvPr>
          <p:cNvGrpSpPr/>
          <p:nvPr/>
        </p:nvGrpSpPr>
        <p:grpSpPr>
          <a:xfrm rot="10800000">
            <a:off x="1079500" y="952167"/>
            <a:ext cx="641184" cy="1069728"/>
            <a:chOff x="6484111" y="2967038"/>
            <a:chExt cx="641184" cy="1069728"/>
          </a:xfrm>
        </p:grpSpPr>
        <p:grpSp>
          <p:nvGrpSpPr>
            <p:cNvPr id="9" name="Group 8">
              <a:extLst>
                <a:ext uri="{FF2B5EF4-FFF2-40B4-BE49-F238E27FC236}">
                  <a16:creationId xmlns:a16="http://schemas.microsoft.com/office/drawing/2014/main" id="{15B14D1A-9E1B-41C3-96AA-A5C40C4F9B3A}"/>
                </a:ext>
              </a:extLst>
            </p:cNvPr>
            <p:cNvGrpSpPr/>
            <p:nvPr/>
          </p:nvGrpSpPr>
          <p:grpSpPr>
            <a:xfrm>
              <a:off x="6808136" y="2967038"/>
              <a:ext cx="317159" cy="932400"/>
              <a:chOff x="6808136" y="2967038"/>
              <a:chExt cx="317159" cy="932400"/>
            </a:xfrm>
          </p:grpSpPr>
          <p:sp>
            <p:nvSpPr>
              <p:cNvPr id="14" name="Freeform 68">
                <a:extLst>
                  <a:ext uri="{FF2B5EF4-FFF2-40B4-BE49-F238E27FC236}">
                    <a16:creationId xmlns:a16="http://schemas.microsoft.com/office/drawing/2014/main" id="{00EC83EC-04A6-4533-80A5-B1817F1FB35E}"/>
                  </a:ext>
                </a:extLst>
              </p:cNvPr>
              <p:cNvSpPr>
                <a:spLocks/>
              </p:cNvSpPr>
              <p:nvPr/>
            </p:nvSpPr>
            <p:spPr bwMode="auto">
              <a:xfrm>
                <a:off x="6808136" y="2967038"/>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69">
                <a:extLst>
                  <a:ext uri="{FF2B5EF4-FFF2-40B4-BE49-F238E27FC236}">
                    <a16:creationId xmlns:a16="http://schemas.microsoft.com/office/drawing/2014/main" id="{BF61FF24-9074-4265-ACF4-1AEC3621B766}"/>
                  </a:ext>
                </a:extLst>
              </p:cNvPr>
              <p:cNvSpPr>
                <a:spLocks/>
              </p:cNvSpPr>
              <p:nvPr/>
            </p:nvSpPr>
            <p:spPr bwMode="auto">
              <a:xfrm>
                <a:off x="6967908" y="2967038"/>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6" name="Line 70">
                <a:extLst>
                  <a:ext uri="{FF2B5EF4-FFF2-40B4-BE49-F238E27FC236}">
                    <a16:creationId xmlns:a16="http://schemas.microsoft.com/office/drawing/2014/main" id="{8D31D9FF-672B-4C5E-B4B2-DD86A124413F}"/>
                  </a:ext>
                </a:extLst>
              </p:cNvPr>
              <p:cNvSpPr>
                <a:spLocks noChangeShapeType="1"/>
              </p:cNvSpPr>
              <p:nvPr/>
            </p:nvSpPr>
            <p:spPr bwMode="auto">
              <a:xfrm flipV="1">
                <a:off x="6967908" y="2967038"/>
                <a:ext cx="0" cy="9324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0" name="Group 9">
              <a:extLst>
                <a:ext uri="{FF2B5EF4-FFF2-40B4-BE49-F238E27FC236}">
                  <a16:creationId xmlns:a16="http://schemas.microsoft.com/office/drawing/2014/main" id="{8991EBFD-EBD5-48CE-9178-AF5B6F50D416}"/>
                </a:ext>
              </a:extLst>
            </p:cNvPr>
            <p:cNvGrpSpPr/>
            <p:nvPr/>
          </p:nvGrpSpPr>
          <p:grpSpPr>
            <a:xfrm rot="18900000" flipH="1">
              <a:off x="6484111" y="3104366"/>
              <a:ext cx="317159" cy="932400"/>
              <a:chOff x="6808136" y="2967038"/>
              <a:chExt cx="317159" cy="932400"/>
            </a:xfrm>
          </p:grpSpPr>
          <p:sp>
            <p:nvSpPr>
              <p:cNvPr id="11" name="Freeform 68">
                <a:extLst>
                  <a:ext uri="{FF2B5EF4-FFF2-40B4-BE49-F238E27FC236}">
                    <a16:creationId xmlns:a16="http://schemas.microsoft.com/office/drawing/2014/main" id="{1B45F046-3129-4A30-9402-44BA590CD1B6}"/>
                  </a:ext>
                </a:extLst>
              </p:cNvPr>
              <p:cNvSpPr>
                <a:spLocks/>
              </p:cNvSpPr>
              <p:nvPr/>
            </p:nvSpPr>
            <p:spPr bwMode="auto">
              <a:xfrm>
                <a:off x="6808136" y="2967038"/>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69">
                <a:extLst>
                  <a:ext uri="{FF2B5EF4-FFF2-40B4-BE49-F238E27FC236}">
                    <a16:creationId xmlns:a16="http://schemas.microsoft.com/office/drawing/2014/main" id="{24589F32-BB2E-46B1-BAB5-75EA779C7A25}"/>
                  </a:ext>
                </a:extLst>
              </p:cNvPr>
              <p:cNvSpPr>
                <a:spLocks/>
              </p:cNvSpPr>
              <p:nvPr/>
            </p:nvSpPr>
            <p:spPr bwMode="auto">
              <a:xfrm>
                <a:off x="6967908" y="2967038"/>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3" name="Line 70">
                <a:extLst>
                  <a:ext uri="{FF2B5EF4-FFF2-40B4-BE49-F238E27FC236}">
                    <a16:creationId xmlns:a16="http://schemas.microsoft.com/office/drawing/2014/main" id="{0BD46CA5-AE89-4413-AB8D-347179D88133}"/>
                  </a:ext>
                </a:extLst>
              </p:cNvPr>
              <p:cNvSpPr>
                <a:spLocks noChangeShapeType="1"/>
              </p:cNvSpPr>
              <p:nvPr/>
            </p:nvSpPr>
            <p:spPr bwMode="auto">
              <a:xfrm flipV="1">
                <a:off x="6967908" y="2967038"/>
                <a:ext cx="0" cy="9324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cxnSp>
        <p:nvCxnSpPr>
          <p:cNvPr id="17" name="Straight Connector 16">
            <a:extLst>
              <a:ext uri="{FF2B5EF4-FFF2-40B4-BE49-F238E27FC236}">
                <a16:creationId xmlns:a16="http://schemas.microsoft.com/office/drawing/2014/main" id="{4043A360-3214-4DB8-BD85-C6AE48D02D3A}"/>
              </a:ext>
            </a:extLst>
          </p:cNvPr>
          <p:cNvCxnSpPr>
            <a:cxnSpLocks/>
          </p:cNvCxnSpPr>
          <p:nvPr/>
        </p:nvCxnSpPr>
        <p:spPr>
          <a:xfrm rot="16200000" flipH="1">
            <a:off x="5826000" y="3429001"/>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785074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84AEE3-6C7B-402E-B26D-1D079D78D307}"/>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1101641-6BDA-433D-9393-1DDACE06701C}"/>
              </a:ext>
            </a:extLst>
          </p:cNvPr>
          <p:cNvSpPr>
            <a:spLocks noGrp="1"/>
          </p:cNvSpPr>
          <p:nvPr>
            <p:ph sz="half" idx="1"/>
          </p:nvPr>
        </p:nvSpPr>
        <p:spPr>
          <a:xfrm>
            <a:off x="989400" y="1685925"/>
            <a:ext cx="4928400" cy="4092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DB8F8D2A-A489-488D-B1E1-23F36D3E95C7}"/>
              </a:ext>
            </a:extLst>
          </p:cNvPr>
          <p:cNvSpPr>
            <a:spLocks noGrp="1"/>
          </p:cNvSpPr>
          <p:nvPr>
            <p:ph sz="half" idx="2"/>
          </p:nvPr>
        </p:nvSpPr>
        <p:spPr>
          <a:xfrm>
            <a:off x="6274202" y="1685925"/>
            <a:ext cx="4928400" cy="4092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1CA242E8-AEEF-4BBD-94E9-86F89D69522C}"/>
              </a:ext>
            </a:extLst>
          </p:cNvPr>
          <p:cNvSpPr>
            <a:spLocks noGrp="1"/>
          </p:cNvSpPr>
          <p:nvPr>
            <p:ph type="dt" sz="half" idx="10"/>
          </p:nvPr>
        </p:nvSpPr>
        <p:spPr/>
        <p:txBody>
          <a:bodyPr/>
          <a:lstStyle/>
          <a:p>
            <a:fld id="{4EC743F4-8769-40B4-85DF-6CB8DE9F66AA}" type="datetimeFigureOut">
              <a:rPr lang="en-US" smtClean="0"/>
              <a:t>6/8/2024</a:t>
            </a:fld>
            <a:endParaRPr lang="en-US"/>
          </a:p>
        </p:txBody>
      </p:sp>
      <p:sp>
        <p:nvSpPr>
          <p:cNvPr id="6" name="Footer Placeholder 5">
            <a:extLst>
              <a:ext uri="{FF2B5EF4-FFF2-40B4-BE49-F238E27FC236}">
                <a16:creationId xmlns:a16="http://schemas.microsoft.com/office/drawing/2014/main" id="{BD58D2CA-06C9-412D-A5D6-F97DDBBB03D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21A80D9-E04B-47BF-80DA-01E68346A51C}"/>
              </a:ext>
            </a:extLst>
          </p:cNvPr>
          <p:cNvSpPr>
            <a:spLocks noGrp="1"/>
          </p:cNvSpPr>
          <p:nvPr>
            <p:ph type="sldNum" sz="quarter" idx="12"/>
          </p:nvPr>
        </p:nvSpPr>
        <p:spPr/>
        <p:txBody>
          <a:bodyPr/>
          <a:lstStyle/>
          <a:p>
            <a:fld id="{FF2BD96E-3838-45D2-9031-D3AF67C920A5}" type="slidenum">
              <a:rPr lang="en-US" smtClean="0"/>
              <a:t>‹#›</a:t>
            </a:fld>
            <a:endParaRPr lang="en-US"/>
          </a:p>
        </p:txBody>
      </p:sp>
    </p:spTree>
    <p:extLst>
      <p:ext uri="{BB962C8B-B14F-4D97-AF65-F5344CB8AC3E}">
        <p14:creationId xmlns:p14="http://schemas.microsoft.com/office/powerpoint/2010/main" val="25661652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42251-8A4B-463E-982B-C657C3810F36}"/>
              </a:ext>
            </a:extLst>
          </p:cNvPr>
          <p:cNvSpPr>
            <a:spLocks noGrp="1"/>
          </p:cNvSpPr>
          <p:nvPr>
            <p:ph type="title"/>
          </p:nvPr>
        </p:nvSpPr>
        <p:spPr>
          <a:xfrm>
            <a:off x="989400" y="395289"/>
            <a:ext cx="10213200" cy="1112836"/>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1C74D5E-AC0B-46BF-8840-61CC89C3B6BE}"/>
              </a:ext>
            </a:extLst>
          </p:cNvPr>
          <p:cNvSpPr>
            <a:spLocks noGrp="1"/>
          </p:cNvSpPr>
          <p:nvPr>
            <p:ph type="body" idx="1"/>
          </p:nvPr>
        </p:nvSpPr>
        <p:spPr>
          <a:xfrm>
            <a:off x="989399" y="1736732"/>
            <a:ext cx="4928400" cy="661912"/>
          </a:xfrm>
        </p:spPr>
        <p:txBody>
          <a:bodyPr anchor="b">
            <a:normAutofit/>
          </a:bodyPr>
          <a:lstStyle>
            <a:lvl1pPr marL="0" indent="0">
              <a:buNone/>
              <a:defRPr sz="1600" b="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01A0738-7A90-4A35-AB98-9656D6187286}"/>
              </a:ext>
            </a:extLst>
          </p:cNvPr>
          <p:cNvSpPr>
            <a:spLocks noGrp="1"/>
          </p:cNvSpPr>
          <p:nvPr>
            <p:ph sz="half" idx="2"/>
          </p:nvPr>
        </p:nvSpPr>
        <p:spPr>
          <a:xfrm>
            <a:off x="989400" y="2431256"/>
            <a:ext cx="4928400" cy="334724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5DADFE01-1BA7-4288-9355-8B2B508BE582}"/>
              </a:ext>
            </a:extLst>
          </p:cNvPr>
          <p:cNvSpPr>
            <a:spLocks noGrp="1"/>
          </p:cNvSpPr>
          <p:nvPr>
            <p:ph type="body" sz="quarter" idx="3"/>
          </p:nvPr>
        </p:nvSpPr>
        <p:spPr>
          <a:xfrm>
            <a:off x="6274200" y="1736732"/>
            <a:ext cx="4928400" cy="662400"/>
          </a:xfrm>
        </p:spPr>
        <p:txBody>
          <a:bodyPr anchor="b">
            <a:normAutofit/>
          </a:bodyPr>
          <a:lstStyle>
            <a:lvl1pPr marL="0" indent="0">
              <a:buNone/>
              <a:defRPr sz="1600" b="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7D49F77-6C55-47AC-B1AE-5D9906DBD7F6}"/>
              </a:ext>
            </a:extLst>
          </p:cNvPr>
          <p:cNvSpPr>
            <a:spLocks noGrp="1"/>
          </p:cNvSpPr>
          <p:nvPr>
            <p:ph sz="quarter" idx="4"/>
          </p:nvPr>
        </p:nvSpPr>
        <p:spPr>
          <a:xfrm>
            <a:off x="6274200" y="2431257"/>
            <a:ext cx="4928400" cy="334724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21D8EF53-AF86-47E8-83DC-8C419847A639}"/>
              </a:ext>
            </a:extLst>
          </p:cNvPr>
          <p:cNvSpPr>
            <a:spLocks noGrp="1"/>
          </p:cNvSpPr>
          <p:nvPr>
            <p:ph type="dt" sz="half" idx="10"/>
          </p:nvPr>
        </p:nvSpPr>
        <p:spPr/>
        <p:txBody>
          <a:bodyPr/>
          <a:lstStyle/>
          <a:p>
            <a:fld id="{4EC743F4-8769-40B4-85DF-6CB8DE9F66AA}" type="datetimeFigureOut">
              <a:rPr lang="en-US" smtClean="0"/>
              <a:t>6/8/2024</a:t>
            </a:fld>
            <a:endParaRPr lang="en-US"/>
          </a:p>
        </p:txBody>
      </p:sp>
      <p:sp>
        <p:nvSpPr>
          <p:cNvPr id="8" name="Footer Placeholder 7">
            <a:extLst>
              <a:ext uri="{FF2B5EF4-FFF2-40B4-BE49-F238E27FC236}">
                <a16:creationId xmlns:a16="http://schemas.microsoft.com/office/drawing/2014/main" id="{5C01D653-ED9A-46D3-A97F-B5FA1DAE6CA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C5B9B66-64EA-4022-BD96-ECF2A80CE2F0}"/>
              </a:ext>
            </a:extLst>
          </p:cNvPr>
          <p:cNvSpPr>
            <a:spLocks noGrp="1"/>
          </p:cNvSpPr>
          <p:nvPr>
            <p:ph type="sldNum" sz="quarter" idx="12"/>
          </p:nvPr>
        </p:nvSpPr>
        <p:spPr/>
        <p:txBody>
          <a:bodyPr/>
          <a:lstStyle/>
          <a:p>
            <a:fld id="{FF2BD96E-3838-45D2-9031-D3AF67C920A5}" type="slidenum">
              <a:rPr lang="en-US" smtClean="0"/>
              <a:t>‹#›</a:t>
            </a:fld>
            <a:endParaRPr lang="en-US"/>
          </a:p>
        </p:txBody>
      </p:sp>
    </p:spTree>
    <p:extLst>
      <p:ext uri="{BB962C8B-B14F-4D97-AF65-F5344CB8AC3E}">
        <p14:creationId xmlns:p14="http://schemas.microsoft.com/office/powerpoint/2010/main" val="13033499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3B6B0-54DE-4F2D-84DD-D06CD3B117B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EFFE053-BB16-4940-B248-2D496BB29975}"/>
              </a:ext>
            </a:extLst>
          </p:cNvPr>
          <p:cNvSpPr>
            <a:spLocks noGrp="1"/>
          </p:cNvSpPr>
          <p:nvPr>
            <p:ph type="dt" sz="half" idx="10"/>
          </p:nvPr>
        </p:nvSpPr>
        <p:spPr/>
        <p:txBody>
          <a:bodyPr/>
          <a:lstStyle/>
          <a:p>
            <a:fld id="{4EC743F4-8769-40B4-85DF-6CB8DE9F66AA}" type="datetimeFigureOut">
              <a:rPr lang="en-US" smtClean="0"/>
              <a:t>6/8/2024</a:t>
            </a:fld>
            <a:endParaRPr lang="en-US"/>
          </a:p>
        </p:txBody>
      </p:sp>
      <p:sp>
        <p:nvSpPr>
          <p:cNvPr id="4" name="Footer Placeholder 3">
            <a:extLst>
              <a:ext uri="{FF2B5EF4-FFF2-40B4-BE49-F238E27FC236}">
                <a16:creationId xmlns:a16="http://schemas.microsoft.com/office/drawing/2014/main" id="{31FBD80C-6CA1-42DB-B732-4807A27DA8C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7A9DA86-C177-42C6-90F8-37C6844A2AA8}"/>
              </a:ext>
            </a:extLst>
          </p:cNvPr>
          <p:cNvSpPr>
            <a:spLocks noGrp="1"/>
          </p:cNvSpPr>
          <p:nvPr>
            <p:ph type="sldNum" sz="quarter" idx="12"/>
          </p:nvPr>
        </p:nvSpPr>
        <p:spPr/>
        <p:txBody>
          <a:bodyPr/>
          <a:lstStyle/>
          <a:p>
            <a:fld id="{FF2BD96E-3838-45D2-9031-D3AF67C920A5}" type="slidenum">
              <a:rPr lang="en-US" smtClean="0"/>
              <a:t>‹#›</a:t>
            </a:fld>
            <a:endParaRPr lang="en-US"/>
          </a:p>
        </p:txBody>
      </p:sp>
    </p:spTree>
    <p:extLst>
      <p:ext uri="{BB962C8B-B14F-4D97-AF65-F5344CB8AC3E}">
        <p14:creationId xmlns:p14="http://schemas.microsoft.com/office/powerpoint/2010/main" val="41729212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746A27C-9BDA-43B3-96EA-C145EA7F04DE}"/>
              </a:ext>
            </a:extLst>
          </p:cNvPr>
          <p:cNvSpPr>
            <a:spLocks noGrp="1"/>
          </p:cNvSpPr>
          <p:nvPr>
            <p:ph type="dt" sz="half" idx="10"/>
          </p:nvPr>
        </p:nvSpPr>
        <p:spPr/>
        <p:txBody>
          <a:bodyPr/>
          <a:lstStyle/>
          <a:p>
            <a:fld id="{4EC743F4-8769-40B4-85DF-6CB8DE9F66AA}" type="datetimeFigureOut">
              <a:rPr lang="en-US" smtClean="0"/>
              <a:t>6/8/2024</a:t>
            </a:fld>
            <a:endParaRPr lang="en-US"/>
          </a:p>
        </p:txBody>
      </p:sp>
      <p:sp>
        <p:nvSpPr>
          <p:cNvPr id="3" name="Footer Placeholder 2">
            <a:extLst>
              <a:ext uri="{FF2B5EF4-FFF2-40B4-BE49-F238E27FC236}">
                <a16:creationId xmlns:a16="http://schemas.microsoft.com/office/drawing/2014/main" id="{791FBD5E-AA17-42F1-8615-49F2664DD46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E57A2D5-EBE5-43DD-8CF2-8B90801A0DF5}"/>
              </a:ext>
            </a:extLst>
          </p:cNvPr>
          <p:cNvSpPr>
            <a:spLocks noGrp="1"/>
          </p:cNvSpPr>
          <p:nvPr>
            <p:ph type="sldNum" sz="quarter" idx="12"/>
          </p:nvPr>
        </p:nvSpPr>
        <p:spPr/>
        <p:txBody>
          <a:bodyPr/>
          <a:lstStyle/>
          <a:p>
            <a:fld id="{FF2BD96E-3838-45D2-9031-D3AF67C920A5}" type="slidenum">
              <a:rPr lang="en-US" smtClean="0"/>
              <a:t>‹#›</a:t>
            </a:fld>
            <a:endParaRPr lang="en-US"/>
          </a:p>
        </p:txBody>
      </p:sp>
    </p:spTree>
    <p:extLst>
      <p:ext uri="{BB962C8B-B14F-4D97-AF65-F5344CB8AC3E}">
        <p14:creationId xmlns:p14="http://schemas.microsoft.com/office/powerpoint/2010/main" val="26375937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4451E1-40E1-4ED2-A9E3-6376E774AD27}"/>
              </a:ext>
            </a:extLst>
          </p:cNvPr>
          <p:cNvSpPr>
            <a:spLocks noGrp="1"/>
          </p:cNvSpPr>
          <p:nvPr>
            <p:ph type="title"/>
          </p:nvPr>
        </p:nvSpPr>
        <p:spPr>
          <a:xfrm>
            <a:off x="990001" y="955674"/>
            <a:ext cx="3531600" cy="1384995"/>
          </a:xfrm>
        </p:spPr>
        <p:txBody>
          <a:bodyPr anchor="b">
            <a:normAutofit/>
          </a:bodyPr>
          <a:lstStyle>
            <a:lvl1pPr>
              <a:defRPr sz="28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9BAAE5E-AD83-40D4-8BDB-6B25250247AA}"/>
              </a:ext>
            </a:extLst>
          </p:cNvPr>
          <p:cNvSpPr>
            <a:spLocks noGrp="1"/>
          </p:cNvSpPr>
          <p:nvPr>
            <p:ph idx="1"/>
          </p:nvPr>
        </p:nvSpPr>
        <p:spPr>
          <a:xfrm>
            <a:off x="5444850" y="882651"/>
            <a:ext cx="5760000" cy="4895849"/>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4D4DF8E2-A28B-4889-AD9E-1D733FEA2E0C}"/>
              </a:ext>
            </a:extLst>
          </p:cNvPr>
          <p:cNvSpPr>
            <a:spLocks noGrp="1"/>
          </p:cNvSpPr>
          <p:nvPr>
            <p:ph type="body" sz="half" idx="2"/>
          </p:nvPr>
        </p:nvSpPr>
        <p:spPr>
          <a:xfrm>
            <a:off x="989401" y="2584759"/>
            <a:ext cx="3531600" cy="3193741"/>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52EF812-B775-468C-84D9-4394CC19F298}"/>
              </a:ext>
            </a:extLst>
          </p:cNvPr>
          <p:cNvSpPr>
            <a:spLocks noGrp="1"/>
          </p:cNvSpPr>
          <p:nvPr>
            <p:ph type="dt" sz="half" idx="10"/>
          </p:nvPr>
        </p:nvSpPr>
        <p:spPr/>
        <p:txBody>
          <a:bodyPr/>
          <a:lstStyle/>
          <a:p>
            <a:fld id="{4EC743F4-8769-40B4-85DF-6CB8DE9F66AA}" type="datetimeFigureOut">
              <a:rPr lang="en-US" smtClean="0"/>
              <a:t>6/8/2024</a:t>
            </a:fld>
            <a:endParaRPr lang="en-US"/>
          </a:p>
        </p:txBody>
      </p:sp>
      <p:sp>
        <p:nvSpPr>
          <p:cNvPr id="6" name="Footer Placeholder 5">
            <a:extLst>
              <a:ext uri="{FF2B5EF4-FFF2-40B4-BE49-F238E27FC236}">
                <a16:creationId xmlns:a16="http://schemas.microsoft.com/office/drawing/2014/main" id="{9DE1DEB3-5237-467C-A5B6-EDA7F366EB6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1877A6B-440F-4D7B-92DA-1B964D029F12}"/>
              </a:ext>
            </a:extLst>
          </p:cNvPr>
          <p:cNvSpPr>
            <a:spLocks noGrp="1"/>
          </p:cNvSpPr>
          <p:nvPr>
            <p:ph type="sldNum" sz="quarter" idx="12"/>
          </p:nvPr>
        </p:nvSpPr>
        <p:spPr/>
        <p:txBody>
          <a:bodyPr/>
          <a:lstStyle/>
          <a:p>
            <a:fld id="{FF2BD96E-3838-45D2-9031-D3AF67C920A5}" type="slidenum">
              <a:rPr lang="en-US" smtClean="0"/>
              <a:t>‹#›</a:t>
            </a:fld>
            <a:endParaRPr lang="en-US"/>
          </a:p>
        </p:txBody>
      </p:sp>
      <p:cxnSp>
        <p:nvCxnSpPr>
          <p:cNvPr id="10" name="Straight Connector 9">
            <a:extLst>
              <a:ext uri="{FF2B5EF4-FFF2-40B4-BE49-F238E27FC236}">
                <a16:creationId xmlns:a16="http://schemas.microsoft.com/office/drawing/2014/main" id="{DC89B2F1-1E32-44DB-B50E-BEA1896CAD81}"/>
              </a:ext>
              <a:ext uri="{C183D7F6-B498-43B3-948B-1728B52AA6E4}">
                <adec:decorative xmlns:adec="http://schemas.microsoft.com/office/drawing/2017/decorative" val="0"/>
              </a:ext>
            </a:extLst>
          </p:cNvPr>
          <p:cNvCxnSpPr>
            <a:cxnSpLocks/>
          </p:cNvCxnSpPr>
          <p:nvPr/>
        </p:nvCxnSpPr>
        <p:spPr>
          <a:xfrm>
            <a:off x="4979988" y="540000"/>
            <a:ext cx="0" cy="5778000"/>
          </a:xfrm>
          <a:prstGeom prst="line">
            <a:avLst/>
          </a:prstGeom>
          <a:ln w="12700">
            <a:solidFill>
              <a:srgbClr val="FFFFFF">
                <a:alpha val="4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38332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C6B204-119E-45DB-A177-995FF5D9B4E5}"/>
              </a:ext>
            </a:extLst>
          </p:cNvPr>
          <p:cNvSpPr>
            <a:spLocks noGrp="1"/>
          </p:cNvSpPr>
          <p:nvPr>
            <p:ph type="title"/>
          </p:nvPr>
        </p:nvSpPr>
        <p:spPr>
          <a:xfrm>
            <a:off x="990000" y="955456"/>
            <a:ext cx="3531600" cy="1384995"/>
          </a:xfrm>
        </p:spPr>
        <p:txBody>
          <a:bodyPr anchor="b" anchorCtr="0">
            <a:normAutofit/>
          </a:bodyPr>
          <a:lstStyle>
            <a:lvl1pPr>
              <a:defRPr sz="28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9CCD3036-53A8-4361-AAAC-D8072EB470FE}"/>
              </a:ext>
            </a:extLst>
          </p:cNvPr>
          <p:cNvSpPr>
            <a:spLocks noGrp="1"/>
          </p:cNvSpPr>
          <p:nvPr>
            <p:ph type="pic" idx="1"/>
          </p:nvPr>
        </p:nvSpPr>
        <p:spPr>
          <a:xfrm>
            <a:off x="5537200" y="540001"/>
            <a:ext cx="6115050" cy="52385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D0FCFCD5-820E-47D9-9A60-57680C4C9405}"/>
              </a:ext>
            </a:extLst>
          </p:cNvPr>
          <p:cNvSpPr>
            <a:spLocks noGrp="1"/>
          </p:cNvSpPr>
          <p:nvPr>
            <p:ph type="body" sz="half" idx="2"/>
          </p:nvPr>
        </p:nvSpPr>
        <p:spPr>
          <a:xfrm>
            <a:off x="990000" y="2584758"/>
            <a:ext cx="3531600" cy="3284229"/>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52446C3-A62E-4690-9098-53D59C4C33E0}"/>
              </a:ext>
            </a:extLst>
          </p:cNvPr>
          <p:cNvSpPr>
            <a:spLocks noGrp="1"/>
          </p:cNvSpPr>
          <p:nvPr>
            <p:ph type="dt" sz="half" idx="10"/>
          </p:nvPr>
        </p:nvSpPr>
        <p:spPr/>
        <p:txBody>
          <a:bodyPr/>
          <a:lstStyle/>
          <a:p>
            <a:fld id="{4EC743F4-8769-40B4-85DF-6CB8DE9F66AA}" type="datetimeFigureOut">
              <a:rPr lang="en-US" smtClean="0"/>
              <a:t>6/8/2024</a:t>
            </a:fld>
            <a:endParaRPr lang="en-US"/>
          </a:p>
        </p:txBody>
      </p:sp>
      <p:sp>
        <p:nvSpPr>
          <p:cNvPr id="6" name="Footer Placeholder 5">
            <a:extLst>
              <a:ext uri="{FF2B5EF4-FFF2-40B4-BE49-F238E27FC236}">
                <a16:creationId xmlns:a16="http://schemas.microsoft.com/office/drawing/2014/main" id="{40A6C8B8-EA3D-45E5-950A-B6F1EA0B478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72ACAB7-ADBF-42E5-A214-232BA9EFB3B6}"/>
              </a:ext>
            </a:extLst>
          </p:cNvPr>
          <p:cNvSpPr>
            <a:spLocks noGrp="1"/>
          </p:cNvSpPr>
          <p:nvPr>
            <p:ph type="sldNum" sz="quarter" idx="12"/>
          </p:nvPr>
        </p:nvSpPr>
        <p:spPr/>
        <p:txBody>
          <a:bodyPr/>
          <a:lstStyle/>
          <a:p>
            <a:fld id="{FF2BD96E-3838-45D2-9031-D3AF67C920A5}" type="slidenum">
              <a:rPr lang="en-US" smtClean="0"/>
              <a:t>‹#›</a:t>
            </a:fld>
            <a:endParaRPr lang="en-US"/>
          </a:p>
        </p:txBody>
      </p:sp>
      <p:cxnSp>
        <p:nvCxnSpPr>
          <p:cNvPr id="9" name="Straight Connector 8">
            <a:extLst>
              <a:ext uri="{FF2B5EF4-FFF2-40B4-BE49-F238E27FC236}">
                <a16:creationId xmlns:a16="http://schemas.microsoft.com/office/drawing/2014/main" id="{D0E80DA6-B971-46B7-B0D3-8581AE0B6ACB}"/>
              </a:ext>
              <a:ext uri="{C183D7F6-B498-43B3-948B-1728B52AA6E4}">
                <adec:decorative xmlns:adec="http://schemas.microsoft.com/office/drawing/2017/decorative" val="0"/>
              </a:ext>
            </a:extLst>
          </p:cNvPr>
          <p:cNvCxnSpPr>
            <a:cxnSpLocks/>
          </p:cNvCxnSpPr>
          <p:nvPr/>
        </p:nvCxnSpPr>
        <p:spPr>
          <a:xfrm>
            <a:off x="4979988" y="540000"/>
            <a:ext cx="0" cy="5778000"/>
          </a:xfrm>
          <a:prstGeom prst="line">
            <a:avLst/>
          </a:prstGeom>
          <a:ln w="12700">
            <a:solidFill>
              <a:srgbClr val="FFFFFF">
                <a:alpha val="4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61070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02DDA7E-8449-42D1-93BD-4E96C1BFC18D}"/>
              </a:ext>
            </a:extLst>
          </p:cNvPr>
          <p:cNvSpPr>
            <a:spLocks noGrp="1"/>
          </p:cNvSpPr>
          <p:nvPr>
            <p:ph type="title"/>
          </p:nvPr>
        </p:nvSpPr>
        <p:spPr>
          <a:xfrm>
            <a:off x="989400" y="395289"/>
            <a:ext cx="10213200" cy="1112836"/>
          </a:xfrm>
          <a:prstGeom prst="rect">
            <a:avLst/>
          </a:prstGeom>
        </p:spPr>
        <p:txBody>
          <a:bodyPr vert="horz" lIns="91440" tIns="45720" rIns="91440" bIns="45720" rtlCol="0" anchor="b" anchorCtr="0">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1172EB64-DBC0-4012-830E-9166670D17C5}"/>
              </a:ext>
            </a:extLst>
          </p:cNvPr>
          <p:cNvSpPr>
            <a:spLocks noGrp="1"/>
          </p:cNvSpPr>
          <p:nvPr>
            <p:ph type="body" idx="1"/>
          </p:nvPr>
        </p:nvSpPr>
        <p:spPr>
          <a:xfrm>
            <a:off x="989400" y="1685925"/>
            <a:ext cx="10213200" cy="404019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2749A3E9-8704-4E26-A519-8215B3E943F5}"/>
              </a:ext>
            </a:extLst>
          </p:cNvPr>
          <p:cNvSpPr>
            <a:spLocks noGrp="1"/>
          </p:cNvSpPr>
          <p:nvPr>
            <p:ph type="dt" sz="half" idx="2"/>
          </p:nvPr>
        </p:nvSpPr>
        <p:spPr>
          <a:xfrm>
            <a:off x="450000" y="6357168"/>
            <a:ext cx="1760150" cy="461665"/>
          </a:xfrm>
          <a:prstGeom prst="rect">
            <a:avLst/>
          </a:prstGeom>
        </p:spPr>
        <p:txBody>
          <a:bodyPr vert="horz" lIns="91440" tIns="45720" rIns="91440" bIns="45720" rtlCol="0" anchor="ctr">
            <a:normAutofit/>
          </a:bodyPr>
          <a:lstStyle>
            <a:lvl1pPr algn="l">
              <a:defRPr sz="1000" cap="all" spc="200" baseline="0">
                <a:solidFill>
                  <a:schemeClr val="tx1">
                    <a:alpha val="60000"/>
                  </a:schemeClr>
                </a:solidFill>
                <a:latin typeface="+mj-lt"/>
              </a:defRPr>
            </a:lvl1pPr>
          </a:lstStyle>
          <a:p>
            <a:fld id="{4EC743F4-8769-40B4-85DF-6CB8DE9F66AA}" type="datetimeFigureOut">
              <a:rPr lang="en-US" smtClean="0"/>
              <a:pPr/>
              <a:t>6/8/2024</a:t>
            </a:fld>
            <a:endParaRPr lang="en-US" dirty="0"/>
          </a:p>
        </p:txBody>
      </p:sp>
      <p:sp>
        <p:nvSpPr>
          <p:cNvPr id="5" name="Footer Placeholder 4">
            <a:extLst>
              <a:ext uri="{FF2B5EF4-FFF2-40B4-BE49-F238E27FC236}">
                <a16:creationId xmlns:a16="http://schemas.microsoft.com/office/drawing/2014/main" id="{C8590E32-87A0-44C2-A299-D45FAB146E08}"/>
              </a:ext>
            </a:extLst>
          </p:cNvPr>
          <p:cNvSpPr>
            <a:spLocks noGrp="1"/>
          </p:cNvSpPr>
          <p:nvPr>
            <p:ph type="ftr" sz="quarter" idx="3"/>
          </p:nvPr>
        </p:nvSpPr>
        <p:spPr>
          <a:xfrm>
            <a:off x="2754312" y="6357600"/>
            <a:ext cx="6683376" cy="460800"/>
          </a:xfrm>
          <a:prstGeom prst="rect">
            <a:avLst/>
          </a:prstGeom>
        </p:spPr>
        <p:txBody>
          <a:bodyPr vert="horz" lIns="91440" tIns="45720" rIns="91440" bIns="45720" rtlCol="0" anchor="ctr"/>
          <a:lstStyle>
            <a:lvl1pPr algn="ctr">
              <a:defRPr sz="1000" cap="all" spc="300" baseline="0">
                <a:solidFill>
                  <a:schemeClr val="tx1">
                    <a:alpha val="60000"/>
                  </a:schemeClr>
                </a:solidFill>
                <a:latin typeface="+mj-lt"/>
              </a:defRPr>
            </a:lvl1pPr>
          </a:lstStyle>
          <a:p>
            <a:endParaRPr lang="en-US" dirty="0"/>
          </a:p>
        </p:txBody>
      </p:sp>
      <p:sp>
        <p:nvSpPr>
          <p:cNvPr id="6" name="Slide Number Placeholder 5">
            <a:extLst>
              <a:ext uri="{FF2B5EF4-FFF2-40B4-BE49-F238E27FC236}">
                <a16:creationId xmlns:a16="http://schemas.microsoft.com/office/drawing/2014/main" id="{BE1C1A41-01A7-44E2-965B-ACFD4F2806FC}"/>
              </a:ext>
            </a:extLst>
          </p:cNvPr>
          <p:cNvSpPr>
            <a:spLocks noGrp="1"/>
          </p:cNvSpPr>
          <p:nvPr>
            <p:ph type="sldNum" sz="quarter" idx="4"/>
          </p:nvPr>
        </p:nvSpPr>
        <p:spPr>
          <a:xfrm>
            <a:off x="9982800" y="6357600"/>
            <a:ext cx="1760150" cy="460800"/>
          </a:xfrm>
          <a:prstGeom prst="rect">
            <a:avLst/>
          </a:prstGeom>
        </p:spPr>
        <p:txBody>
          <a:bodyPr vert="horz" lIns="91440" tIns="45720" rIns="91440" bIns="45720" rtlCol="0" anchor="ctr"/>
          <a:lstStyle>
            <a:lvl1pPr algn="r">
              <a:defRPr sz="1000" cap="all" spc="200" baseline="0">
                <a:solidFill>
                  <a:schemeClr val="tx1">
                    <a:alpha val="60000"/>
                  </a:schemeClr>
                </a:solidFill>
                <a:latin typeface="+mj-lt"/>
              </a:defRPr>
            </a:lvl1pPr>
          </a:lstStyle>
          <a:p>
            <a:fld id="{FF2BD96E-3838-45D2-9031-D3AF67C920A5}" type="slidenum">
              <a:rPr lang="en-US" smtClean="0"/>
              <a:pPr/>
              <a:t>‹#›</a:t>
            </a:fld>
            <a:endParaRPr lang="en-US" dirty="0"/>
          </a:p>
        </p:txBody>
      </p:sp>
    </p:spTree>
    <p:extLst>
      <p:ext uri="{BB962C8B-B14F-4D97-AF65-F5344CB8AC3E}">
        <p14:creationId xmlns:p14="http://schemas.microsoft.com/office/powerpoint/2010/main" val="882364891"/>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28" r:id="rId5"/>
    <p:sldLayoutId id="2147483733" r:id="rId6"/>
    <p:sldLayoutId id="2147483729" r:id="rId7"/>
    <p:sldLayoutId id="2147483730" r:id="rId8"/>
    <p:sldLayoutId id="2147483731" r:id="rId9"/>
    <p:sldLayoutId id="2147483732" r:id="rId10"/>
    <p:sldLayoutId id="2147483734" r:id="rId11"/>
  </p:sldLayoutIdLst>
  <p:txStyles>
    <p:titleStyle>
      <a:lvl1pPr algn="l" defTabSz="914400" rtl="0" eaLnBrk="1" latinLnBrk="0" hangingPunct="1">
        <a:lnSpc>
          <a:spcPct val="100000"/>
        </a:lnSpc>
        <a:spcBef>
          <a:spcPct val="0"/>
        </a:spcBef>
        <a:buNone/>
        <a:defRPr sz="3200" kern="1200" cap="none" spc="0" baseline="0">
          <a:solidFill>
            <a:schemeClr val="tx1"/>
          </a:solidFill>
          <a:latin typeface="+mj-lt"/>
          <a:ea typeface="+mj-ea"/>
          <a:cs typeface="+mj-cs"/>
        </a:defRPr>
      </a:lvl1pPr>
    </p:titleStyle>
    <p:bodyStyle>
      <a:lvl1pPr marL="360000" indent="-360000" algn="l" defTabSz="914400" rtl="0" eaLnBrk="1" latinLnBrk="0" hangingPunct="1">
        <a:lnSpc>
          <a:spcPct val="150000"/>
        </a:lnSpc>
        <a:spcBef>
          <a:spcPts val="1000"/>
        </a:spcBef>
        <a:buClr>
          <a:schemeClr val="accent3"/>
        </a:buClr>
        <a:buFont typeface="Wingdings" panose="05000000000000000000" pitchFamily="2" charset="2"/>
        <a:buChar char=""/>
        <a:defRPr sz="2000" kern="1200" spc="50">
          <a:solidFill>
            <a:schemeClr val="tx1">
              <a:alpha val="60000"/>
            </a:schemeClr>
          </a:solidFill>
          <a:latin typeface="+mn-lt"/>
          <a:ea typeface="+mn-ea"/>
          <a:cs typeface="+mn-cs"/>
        </a:defRPr>
      </a:lvl1pPr>
      <a:lvl2pPr marL="360000" indent="0" algn="l" defTabSz="914400" rtl="0" eaLnBrk="1" latinLnBrk="0" hangingPunct="1">
        <a:lnSpc>
          <a:spcPct val="150000"/>
        </a:lnSpc>
        <a:spcBef>
          <a:spcPts val="500"/>
        </a:spcBef>
        <a:buFontTx/>
        <a:buNone/>
        <a:defRPr sz="2000" b="0" i="1" kern="1200" spc="50" baseline="0">
          <a:solidFill>
            <a:schemeClr val="tx1">
              <a:alpha val="60000"/>
            </a:schemeClr>
          </a:solidFill>
          <a:latin typeface="+mn-lt"/>
          <a:ea typeface="+mn-ea"/>
          <a:cs typeface="+mn-cs"/>
        </a:defRPr>
      </a:lvl2pPr>
      <a:lvl3pPr marL="1080000" indent="-360000" algn="l" defTabSz="914400" rtl="0" eaLnBrk="1" latinLnBrk="0" hangingPunct="1">
        <a:lnSpc>
          <a:spcPct val="150000"/>
        </a:lnSpc>
        <a:spcBef>
          <a:spcPts val="500"/>
        </a:spcBef>
        <a:buClr>
          <a:schemeClr val="accent3"/>
        </a:buClr>
        <a:buFont typeface="Wingdings" panose="05000000000000000000" pitchFamily="2" charset="2"/>
        <a:buChar char=""/>
        <a:defRPr sz="2000" kern="1200" spc="50">
          <a:solidFill>
            <a:schemeClr val="tx1">
              <a:alpha val="60000"/>
            </a:schemeClr>
          </a:solidFill>
          <a:latin typeface="+mn-lt"/>
          <a:ea typeface="+mn-ea"/>
          <a:cs typeface="+mn-cs"/>
        </a:defRPr>
      </a:lvl3pPr>
      <a:lvl4pPr marL="1080000" indent="0" algn="l" defTabSz="914400" rtl="0" eaLnBrk="1" latinLnBrk="0" hangingPunct="1">
        <a:lnSpc>
          <a:spcPct val="150000"/>
        </a:lnSpc>
        <a:spcBef>
          <a:spcPts val="500"/>
        </a:spcBef>
        <a:buClr>
          <a:schemeClr val="accent3"/>
        </a:buClr>
        <a:buFontTx/>
        <a:buNone/>
        <a:defRPr sz="2000" b="0" i="1" kern="1200" spc="50" baseline="0">
          <a:solidFill>
            <a:schemeClr val="tx1">
              <a:alpha val="60000"/>
            </a:schemeClr>
          </a:solidFill>
          <a:latin typeface="+mn-lt"/>
          <a:ea typeface="+mn-ea"/>
          <a:cs typeface="+mn-cs"/>
        </a:defRPr>
      </a:lvl4pPr>
      <a:lvl5pPr marL="1800000" indent="-360000" algn="l" defTabSz="914400" rtl="0" eaLnBrk="1" latinLnBrk="0" hangingPunct="1">
        <a:lnSpc>
          <a:spcPct val="150000"/>
        </a:lnSpc>
        <a:spcBef>
          <a:spcPts val="500"/>
        </a:spcBef>
        <a:buClr>
          <a:schemeClr val="accent3"/>
        </a:buClr>
        <a:buFont typeface="Wingdings" panose="05000000000000000000" pitchFamily="2" charset="2"/>
        <a:buChar char=""/>
        <a:defRPr sz="2000" kern="1200" spc="5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png"/><Relationship Id="rId5" Type="http://schemas.openxmlformats.org/officeDocument/2006/relationships/image" Target="../media/image1.jpe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2.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2.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2.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2.png"/><Relationship Id="rId4"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2.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2.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2.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2.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2.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2.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2.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FA27539-4286-4FA8-9DA6-7CF237447C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D3097BD-473C-1F3C-E58C-8D61D4E101BD}"/>
              </a:ext>
            </a:extLst>
          </p:cNvPr>
          <p:cNvSpPr>
            <a:spLocks noGrp="1"/>
          </p:cNvSpPr>
          <p:nvPr>
            <p:ph type="ctrTitle"/>
          </p:nvPr>
        </p:nvSpPr>
        <p:spPr>
          <a:xfrm>
            <a:off x="7112369" y="1079500"/>
            <a:ext cx="4078800" cy="2138400"/>
          </a:xfrm>
        </p:spPr>
        <p:txBody>
          <a:bodyPr>
            <a:normAutofit fontScale="90000"/>
          </a:bodyPr>
          <a:lstStyle/>
          <a:p>
            <a:r>
              <a:rPr lang="en-US" sz="2800" kern="100" dirty="0">
                <a:effectLst/>
                <a:latin typeface="Aptos" panose="020B0004020202020204" pitchFamily="34" charset="0"/>
                <a:ea typeface="Aptos" panose="020B0004020202020204" pitchFamily="34" charset="0"/>
                <a:cs typeface="Times New Roman" panose="02020603050405020304" pitchFamily="18" charset="0"/>
              </a:rPr>
              <a:t>Midterm Report</a:t>
            </a:r>
            <a:br>
              <a:rPr lang="en-US" sz="2800" kern="100" dirty="0">
                <a:effectLst/>
                <a:latin typeface="Aptos" panose="020B0004020202020204" pitchFamily="34" charset="0"/>
                <a:ea typeface="Aptos" panose="020B0004020202020204" pitchFamily="34" charset="0"/>
                <a:cs typeface="Times New Roman" panose="02020603050405020304" pitchFamily="18" charset="0"/>
              </a:rPr>
            </a:br>
            <a:br>
              <a:rPr lang="en-US" sz="2800" kern="100" dirty="0">
                <a:effectLst/>
                <a:latin typeface="Aptos" panose="020B0004020202020204" pitchFamily="34" charset="0"/>
                <a:ea typeface="Aptos" panose="020B0004020202020204" pitchFamily="34" charset="0"/>
                <a:cs typeface="Times New Roman" panose="02020603050405020304" pitchFamily="18" charset="0"/>
              </a:rPr>
            </a:br>
            <a:r>
              <a:rPr lang="en-US" sz="2800" kern="100" dirty="0">
                <a:effectLst/>
                <a:latin typeface="Aptos" panose="020B0004020202020204" pitchFamily="34" charset="0"/>
                <a:ea typeface="Aptos" panose="020B0004020202020204" pitchFamily="34" charset="0"/>
                <a:cs typeface="Times New Roman" panose="02020603050405020304" pitchFamily="18" charset="0"/>
              </a:rPr>
              <a:t>Novelty Detection in Martian Geology Images Using Advanced High-Dimensional Tensor Decomposition Methods</a:t>
            </a:r>
            <a:endParaRPr lang="en-US" sz="6000" dirty="0"/>
          </a:p>
        </p:txBody>
      </p:sp>
      <p:sp>
        <p:nvSpPr>
          <p:cNvPr id="3" name="Subtitle 2">
            <a:extLst>
              <a:ext uri="{FF2B5EF4-FFF2-40B4-BE49-F238E27FC236}">
                <a16:creationId xmlns:a16="http://schemas.microsoft.com/office/drawing/2014/main" id="{B76D770E-9720-65C4-E98F-207BA0A69F8D}"/>
              </a:ext>
            </a:extLst>
          </p:cNvPr>
          <p:cNvSpPr>
            <a:spLocks noGrp="1"/>
          </p:cNvSpPr>
          <p:nvPr>
            <p:ph type="subTitle" idx="1"/>
          </p:nvPr>
        </p:nvSpPr>
        <p:spPr>
          <a:xfrm>
            <a:off x="7112369" y="4113213"/>
            <a:ext cx="4078800" cy="1655762"/>
          </a:xfrm>
        </p:spPr>
        <p:txBody>
          <a:bodyPr>
            <a:normAutofit/>
          </a:bodyPr>
          <a:lstStyle/>
          <a:p>
            <a:r>
              <a:rPr lang="en-US" dirty="0"/>
              <a:t>Anthony Chan</a:t>
            </a:r>
          </a:p>
          <a:p>
            <a:r>
              <a:rPr lang="en-US" dirty="0"/>
              <a:t>June 8, 2024</a:t>
            </a:r>
          </a:p>
        </p:txBody>
      </p:sp>
      <p:pic>
        <p:nvPicPr>
          <p:cNvPr id="4" name="Picture 3" descr="A marble with brown and aqua colors">
            <a:extLst>
              <a:ext uri="{FF2B5EF4-FFF2-40B4-BE49-F238E27FC236}">
                <a16:creationId xmlns:a16="http://schemas.microsoft.com/office/drawing/2014/main" id="{A974D283-2672-A1E9-7375-D6D32D655ED5}"/>
              </a:ext>
            </a:extLst>
          </p:cNvPr>
          <p:cNvPicPr>
            <a:picLocks noChangeAspect="1"/>
          </p:cNvPicPr>
          <p:nvPr/>
        </p:nvPicPr>
        <p:blipFill rotWithShape="1">
          <a:blip r:embed="rId5"/>
          <a:srcRect l="15810" r="20919" b="1"/>
          <a:stretch/>
        </p:blipFill>
        <p:spPr>
          <a:xfrm>
            <a:off x="20" y="10"/>
            <a:ext cx="6111518" cy="6857990"/>
          </a:xfrm>
          <a:prstGeom prst="rect">
            <a:avLst/>
          </a:prstGeom>
        </p:spPr>
      </p:pic>
      <p:cxnSp>
        <p:nvCxnSpPr>
          <p:cNvPr id="11" name="Straight Connector 10">
            <a:extLst>
              <a:ext uri="{FF2B5EF4-FFF2-40B4-BE49-F238E27FC236}">
                <a16:creationId xmlns:a16="http://schemas.microsoft.com/office/drawing/2014/main" id="{C5E74535-9C0E-4211-B088-610AD56262A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881769" y="3690871"/>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pic>
        <p:nvPicPr>
          <p:cNvPr id="19" name="Audio 18">
            <a:hlinkClick r:id="" action="ppaction://media"/>
            <a:extLst>
              <a:ext uri="{FF2B5EF4-FFF2-40B4-BE49-F238E27FC236}">
                <a16:creationId xmlns:a16="http://schemas.microsoft.com/office/drawing/2014/main" id="{E696ADD3-45B8-C544-3994-6E09FCCB9BBA}"/>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99127150"/>
      </p:ext>
    </p:extLst>
  </p:cSld>
  <p:clrMapOvr>
    <a:masterClrMapping/>
  </p:clrMapOvr>
  <mc:AlternateContent xmlns:mc="http://schemas.openxmlformats.org/markup-compatibility/2006" xmlns:p14="http://schemas.microsoft.com/office/powerpoint/2010/main">
    <mc:Choice Requires="p14">
      <p:transition spd="slow" p14:dur="2000" advTm="26359"/>
    </mc:Choice>
    <mc:Fallback xmlns="">
      <p:transition spd="slow" advTm="2635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9"/>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2A35E0-98B7-6966-2C3C-BB517A60C4C4}"/>
              </a:ext>
            </a:extLst>
          </p:cNvPr>
          <p:cNvSpPr>
            <a:spLocks noGrp="1"/>
          </p:cNvSpPr>
          <p:nvPr>
            <p:ph type="title"/>
          </p:nvPr>
        </p:nvSpPr>
        <p:spPr/>
        <p:txBody>
          <a:bodyPr/>
          <a:lstStyle/>
          <a:p>
            <a:pPr marL="0" marR="0">
              <a:lnSpc>
                <a:spcPct val="107000"/>
              </a:lnSpc>
              <a:spcBef>
                <a:spcPts val="0"/>
              </a:spcBef>
              <a:spcAft>
                <a:spcPts val="800"/>
              </a:spcAft>
            </a:pPr>
            <a:r>
              <a:rPr lang="en-US" dirty="0"/>
              <a:t>Model deployment and recommendations</a:t>
            </a:r>
          </a:p>
        </p:txBody>
      </p:sp>
      <p:sp>
        <p:nvSpPr>
          <p:cNvPr id="3" name="Content Placeholder 2">
            <a:extLst>
              <a:ext uri="{FF2B5EF4-FFF2-40B4-BE49-F238E27FC236}">
                <a16:creationId xmlns:a16="http://schemas.microsoft.com/office/drawing/2014/main" id="{A199A3DA-0C6C-E9E4-EDFE-22530C0120F4}"/>
              </a:ext>
            </a:extLst>
          </p:cNvPr>
          <p:cNvSpPr>
            <a:spLocks noGrp="1"/>
          </p:cNvSpPr>
          <p:nvPr>
            <p:ph idx="1"/>
          </p:nvPr>
        </p:nvSpPr>
        <p:spPr>
          <a:xfrm>
            <a:off x="989400" y="1657645"/>
            <a:ext cx="10213200" cy="4040191"/>
          </a:xfrm>
        </p:spPr>
        <p:txBody>
          <a:bodyPr/>
          <a:lstStyle/>
          <a:p>
            <a:pPr marL="342900" marR="0" lvl="0" indent="-342900">
              <a:lnSpc>
                <a:spcPct val="107000"/>
              </a:lnSpc>
              <a:spcBef>
                <a:spcPts val="0"/>
              </a:spcBef>
              <a:spcAft>
                <a:spcPts val="0"/>
              </a:spcAft>
              <a:buFont typeface="Aptos" panose="020B0004020202020204" pitchFamily="34" charset="0"/>
              <a:buChar char="-"/>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Document results and </a:t>
            </a:r>
            <a:r>
              <a:rPr lang="en-US" sz="1800" kern="100" dirty="0">
                <a:latin typeface="Aptos" panose="020B0004020202020204" pitchFamily="34" charset="0"/>
                <a:ea typeface="Aptos" panose="020B0004020202020204" pitchFamily="34" charset="0"/>
                <a:cs typeface="Times New Roman" panose="02020603050405020304" pitchFamily="18" charset="0"/>
              </a:rPr>
              <a:t>r</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ecommendations for further research</a:t>
            </a:r>
          </a:p>
          <a:p>
            <a:pPr>
              <a:lnSpc>
                <a:spcPct val="107000"/>
              </a:lnSpc>
              <a:spcBef>
                <a:spcPts val="0"/>
              </a:spcBef>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Future Work: Application to other datasets, further optimization</a:t>
            </a:r>
          </a:p>
          <a:p>
            <a:pPr marL="1062900" lvl="2" indent="-342900">
              <a:lnSpc>
                <a:spcPct val="107000"/>
              </a:lnSpc>
              <a:spcBef>
                <a:spcPts val="0"/>
              </a:spcBef>
              <a:buFont typeface="Aptos" panose="020B0004020202020204" pitchFamily="34" charset="0"/>
              <a:buChar char="-"/>
            </a:pPr>
            <a:r>
              <a:rPr lang="en-US" sz="1800" kern="100" dirty="0">
                <a:latin typeface="Aptos" panose="020B0004020202020204" pitchFamily="34" charset="0"/>
                <a:cs typeface="Times New Roman" panose="02020603050405020304" pitchFamily="18" charset="0"/>
              </a:rPr>
              <a:t>Other image sets</a:t>
            </a:r>
          </a:p>
          <a:p>
            <a:pPr marL="1462950" lvl="2" indent="-285750">
              <a:lnSpc>
                <a:spcPct val="107000"/>
              </a:lnSpc>
              <a:spcBef>
                <a:spcPts val="0"/>
              </a:spcBef>
              <a:buFont typeface="Courier New" panose="02070309020205020404" pitchFamily="49" charset="0"/>
              <a:buChar char="o"/>
            </a:pPr>
            <a:r>
              <a:rPr lang="en-US" sz="1800" kern="100" dirty="0" err="1">
                <a:latin typeface="Aptos" panose="020B0004020202020204" pitchFamily="34" charset="0"/>
                <a:cs typeface="Times New Roman" panose="02020603050405020304" pitchFamily="18" charset="0"/>
              </a:rPr>
              <a:t>Eg.</a:t>
            </a:r>
            <a:r>
              <a:rPr lang="en-US" sz="1800" kern="100" dirty="0">
                <a:latin typeface="Aptos" panose="020B0004020202020204" pitchFamily="34" charset="0"/>
                <a:cs typeface="Times New Roman" panose="02020603050405020304" pitchFamily="18" charset="0"/>
              </a:rPr>
              <a:t> CCTV cameras for anomaly detection, temperature sensor images, etc.</a:t>
            </a:r>
          </a:p>
          <a:p>
            <a:pPr marL="1062900" lvl="2" indent="-342900">
              <a:lnSpc>
                <a:spcPct val="107000"/>
              </a:lnSpc>
              <a:spcBef>
                <a:spcPts val="0"/>
              </a:spcBef>
              <a:buFont typeface="Aptos" panose="020B0004020202020204" pitchFamily="34" charset="0"/>
              <a:buChar char="-"/>
            </a:pPr>
            <a:r>
              <a:rPr lang="en-US" sz="1800" kern="100" dirty="0">
                <a:latin typeface="Aptos" panose="020B0004020202020204" pitchFamily="34" charset="0"/>
                <a:cs typeface="Times New Roman" panose="02020603050405020304" pitchFamily="18" charset="0"/>
              </a:rPr>
              <a:t>Signal data sets for anomaly detection</a:t>
            </a:r>
          </a:p>
          <a:p>
            <a:pPr marL="342900" marR="0" lvl="0" indent="-342900">
              <a:lnSpc>
                <a:spcPct val="107000"/>
              </a:lnSpc>
              <a:spcBef>
                <a:spcPts val="0"/>
              </a:spcBef>
              <a:spcAft>
                <a:spcPts val="0"/>
              </a:spcAft>
              <a:buFont typeface="Aptos" panose="020B0004020202020204" pitchFamily="34" charset="0"/>
              <a:buChar char="-"/>
            </a:pP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p:txBody>
      </p:sp>
      <p:pic>
        <p:nvPicPr>
          <p:cNvPr id="5" name="Audio 4">
            <a:hlinkClick r:id="" action="ppaction://media"/>
            <a:extLst>
              <a:ext uri="{FF2B5EF4-FFF2-40B4-BE49-F238E27FC236}">
                <a16:creationId xmlns:a16="http://schemas.microsoft.com/office/drawing/2014/main" id="{072BD8A4-30D1-3B8D-B7BE-EFC8E34EF5C2}"/>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517192833"/>
      </p:ext>
    </p:extLst>
  </p:cSld>
  <p:clrMapOvr>
    <a:masterClrMapping/>
  </p:clrMapOvr>
  <mc:AlternateContent xmlns:mc="http://schemas.openxmlformats.org/markup-compatibility/2006" xmlns:p14="http://schemas.microsoft.com/office/powerpoint/2010/main">
    <mc:Choice Requires="p14">
      <p:transition spd="slow" p14:dur="2000" advTm="25292"/>
    </mc:Choice>
    <mc:Fallback xmlns="">
      <p:transition spd="slow" advTm="252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2A35E0-98B7-6966-2C3C-BB517A60C4C4}"/>
              </a:ext>
            </a:extLst>
          </p:cNvPr>
          <p:cNvSpPr>
            <a:spLocks noGrp="1"/>
          </p:cNvSpPr>
          <p:nvPr>
            <p:ph type="title"/>
          </p:nvPr>
        </p:nvSpPr>
        <p:spPr/>
        <p:txBody>
          <a:bodyPr/>
          <a:lstStyle/>
          <a:p>
            <a:pPr marL="0" marR="0">
              <a:lnSpc>
                <a:spcPct val="107000"/>
              </a:lnSpc>
              <a:spcBef>
                <a:spcPts val="0"/>
              </a:spcBef>
              <a:spcAft>
                <a:spcPts val="800"/>
              </a:spcAft>
            </a:pPr>
            <a:r>
              <a:rPr lang="en-US" dirty="0"/>
              <a:t>Progress- Accomplished so far</a:t>
            </a:r>
          </a:p>
        </p:txBody>
      </p:sp>
      <p:sp>
        <p:nvSpPr>
          <p:cNvPr id="3" name="Content Placeholder 2">
            <a:extLst>
              <a:ext uri="{FF2B5EF4-FFF2-40B4-BE49-F238E27FC236}">
                <a16:creationId xmlns:a16="http://schemas.microsoft.com/office/drawing/2014/main" id="{A199A3DA-0C6C-E9E4-EDFE-22530C0120F4}"/>
              </a:ext>
            </a:extLst>
          </p:cNvPr>
          <p:cNvSpPr>
            <a:spLocks noGrp="1"/>
          </p:cNvSpPr>
          <p:nvPr>
            <p:ph idx="1"/>
          </p:nvPr>
        </p:nvSpPr>
        <p:spPr>
          <a:xfrm>
            <a:off x="989400" y="1657645"/>
            <a:ext cx="10213200" cy="4040191"/>
          </a:xfrm>
        </p:spPr>
        <p:txBody>
          <a:bodyPr/>
          <a:lstStyle/>
          <a:p>
            <a:pPr marL="342900" marR="0" lvl="0" indent="-342900">
              <a:lnSpc>
                <a:spcPct val="107000"/>
              </a:lnSpc>
              <a:spcBef>
                <a:spcPts val="0"/>
              </a:spcBef>
              <a:spcAft>
                <a:spcPts val="0"/>
              </a:spcAft>
              <a:buFont typeface="Aptos" panose="020B0004020202020204" pitchFamily="34" charset="0"/>
              <a:buChar char="-"/>
            </a:pPr>
            <a:r>
              <a:rPr lang="en-US" sz="1800" kern="100" dirty="0">
                <a:latin typeface="Aptos" panose="020B0004020202020204" pitchFamily="34" charset="0"/>
                <a:cs typeface="Times New Roman" panose="02020603050405020304" pitchFamily="18" charset="0"/>
              </a:rPr>
              <a:t>Data reading and organize for training</a:t>
            </a:r>
          </a:p>
          <a:p>
            <a:pPr marL="342900" marR="0" lvl="0" indent="-342900">
              <a:lnSpc>
                <a:spcPct val="107000"/>
              </a:lnSpc>
              <a:spcBef>
                <a:spcPts val="0"/>
              </a:spcBef>
              <a:spcAft>
                <a:spcPts val="0"/>
              </a:spcAft>
              <a:buFont typeface="Aptos" panose="020B0004020202020204" pitchFamily="34" charset="0"/>
              <a:buChar char="-"/>
            </a:pPr>
            <a:r>
              <a:rPr lang="en-US" sz="1800" kern="100" dirty="0">
                <a:latin typeface="Aptos" panose="020B0004020202020204" pitchFamily="34" charset="0"/>
                <a:cs typeface="Times New Roman" panose="02020603050405020304" pitchFamily="18" charset="0"/>
              </a:rPr>
              <a:t>Performed preliminary CP and Tucker decomposition</a:t>
            </a:r>
          </a:p>
          <a:p>
            <a:pPr marL="342900" marR="0" lvl="0" indent="-342900">
              <a:lnSpc>
                <a:spcPct val="107000"/>
              </a:lnSpc>
              <a:spcBef>
                <a:spcPts val="0"/>
              </a:spcBef>
              <a:spcAft>
                <a:spcPts val="0"/>
              </a:spcAft>
              <a:buFont typeface="Aptos" panose="020B0004020202020204" pitchFamily="34" charset="0"/>
              <a:buChar char="-"/>
            </a:pPr>
            <a:r>
              <a:rPr lang="en-US" sz="1800" kern="100" dirty="0">
                <a:latin typeface="Aptos" panose="020B0004020202020204" pitchFamily="34" charset="0"/>
                <a:cs typeface="Times New Roman" panose="02020603050405020304" pitchFamily="18" charset="0"/>
              </a:rPr>
              <a:t>Applied One-class SVM to decomposed tensors</a:t>
            </a:r>
          </a:p>
          <a:p>
            <a:pPr marL="342900" marR="0" lvl="0" indent="-342900">
              <a:lnSpc>
                <a:spcPct val="107000"/>
              </a:lnSpc>
              <a:spcBef>
                <a:spcPts val="0"/>
              </a:spcBef>
              <a:spcAft>
                <a:spcPts val="0"/>
              </a:spcAft>
              <a:buFont typeface="Aptos" panose="020B0004020202020204" pitchFamily="34" charset="0"/>
              <a:buChar char="-"/>
            </a:pPr>
            <a:endParaRPr lang="en-US" sz="1800" kern="100" dirty="0">
              <a:latin typeface="Aptos" panose="020B0004020202020204" pitchFamily="34" charset="0"/>
              <a:cs typeface="Times New Roman" panose="02020603050405020304" pitchFamily="18" charset="0"/>
            </a:endParaRPr>
          </a:p>
          <a:p>
            <a:pPr marL="342900" marR="0" lvl="0" indent="-342900">
              <a:lnSpc>
                <a:spcPct val="107000"/>
              </a:lnSpc>
              <a:spcBef>
                <a:spcPts val="0"/>
              </a:spcBef>
              <a:spcAft>
                <a:spcPts val="0"/>
              </a:spcAft>
              <a:buFont typeface="Aptos" panose="020B0004020202020204" pitchFamily="34" charset="0"/>
              <a:buChar char="-"/>
            </a:pP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p:txBody>
      </p:sp>
      <p:pic>
        <p:nvPicPr>
          <p:cNvPr id="5" name="Audio 4">
            <a:hlinkClick r:id="" action="ppaction://media"/>
            <a:extLst>
              <a:ext uri="{FF2B5EF4-FFF2-40B4-BE49-F238E27FC236}">
                <a16:creationId xmlns:a16="http://schemas.microsoft.com/office/drawing/2014/main" id="{072BD8A4-30D1-3B8D-B7BE-EFC8E34EF5C2}"/>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508721235"/>
      </p:ext>
    </p:extLst>
  </p:cSld>
  <p:clrMapOvr>
    <a:masterClrMapping/>
  </p:clrMapOvr>
  <mc:AlternateContent xmlns:mc="http://schemas.openxmlformats.org/markup-compatibility/2006" xmlns:p14="http://schemas.microsoft.com/office/powerpoint/2010/main">
    <mc:Choice Requires="p14">
      <p:transition spd="slow" p14:dur="2000" advTm="25292"/>
    </mc:Choice>
    <mc:Fallback xmlns="">
      <p:transition spd="slow" advTm="252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2A35E0-98B7-6966-2C3C-BB517A60C4C4}"/>
              </a:ext>
            </a:extLst>
          </p:cNvPr>
          <p:cNvSpPr>
            <a:spLocks noGrp="1"/>
          </p:cNvSpPr>
          <p:nvPr>
            <p:ph type="title"/>
          </p:nvPr>
        </p:nvSpPr>
        <p:spPr/>
        <p:txBody>
          <a:bodyPr/>
          <a:lstStyle/>
          <a:p>
            <a:pPr marL="0" marR="0">
              <a:lnSpc>
                <a:spcPct val="107000"/>
              </a:lnSpc>
              <a:spcBef>
                <a:spcPts val="0"/>
              </a:spcBef>
              <a:spcAft>
                <a:spcPts val="800"/>
              </a:spcAft>
            </a:pPr>
            <a:r>
              <a:rPr lang="en-US" dirty="0"/>
              <a:t>Conclusion</a:t>
            </a:r>
          </a:p>
        </p:txBody>
      </p:sp>
      <p:sp>
        <p:nvSpPr>
          <p:cNvPr id="3" name="Content Placeholder 2">
            <a:extLst>
              <a:ext uri="{FF2B5EF4-FFF2-40B4-BE49-F238E27FC236}">
                <a16:creationId xmlns:a16="http://schemas.microsoft.com/office/drawing/2014/main" id="{A199A3DA-0C6C-E9E4-EDFE-22530C0120F4}"/>
              </a:ext>
            </a:extLst>
          </p:cNvPr>
          <p:cNvSpPr>
            <a:spLocks noGrp="1"/>
          </p:cNvSpPr>
          <p:nvPr>
            <p:ph idx="1"/>
          </p:nvPr>
        </p:nvSpPr>
        <p:spPr>
          <a:xfrm>
            <a:off x="989400" y="1657645"/>
            <a:ext cx="10213200" cy="4040191"/>
          </a:xfrm>
        </p:spPr>
        <p:txBody>
          <a:bodyPr/>
          <a:lstStyle/>
          <a:p>
            <a:pPr>
              <a:lnSpc>
                <a:spcPct val="107000"/>
              </a:lnSpc>
              <a:spcBef>
                <a:spcPts val="0"/>
              </a:spcBef>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Summary: Combined CP and Tucker decomposition with novelty detection	</a:t>
            </a:r>
          </a:p>
          <a:p>
            <a:pPr>
              <a:lnSpc>
                <a:spcPct val="107000"/>
              </a:lnSpc>
              <a:spcBef>
                <a:spcPts val="0"/>
              </a:spcBef>
            </a:pP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07000"/>
              </a:lnSpc>
              <a:spcBef>
                <a:spcPts val="0"/>
              </a:spcBef>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Benefits: Enhanced detection of novel geological formations</a:t>
            </a:r>
          </a:p>
          <a:p>
            <a:pPr>
              <a:lnSpc>
                <a:spcPct val="107000"/>
              </a:lnSpc>
              <a:spcBef>
                <a:spcPts val="0"/>
              </a:spcBef>
            </a:pPr>
            <a:endParaRPr lang="en-US" sz="1800" kern="100" dirty="0">
              <a:latin typeface="Aptos" panose="020B0004020202020204" pitchFamily="34" charset="0"/>
              <a:ea typeface="Aptos" panose="020B0004020202020204" pitchFamily="34" charset="0"/>
              <a:cs typeface="Times New Roman" panose="02020603050405020304" pitchFamily="18" charset="0"/>
            </a:endParaRPr>
          </a:p>
          <a:p>
            <a:pPr>
              <a:lnSpc>
                <a:spcPct val="107000"/>
              </a:lnSpc>
              <a:spcBef>
                <a:spcPts val="0"/>
              </a:spcBef>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Future Work: Application to other datasets, further optimization</a:t>
            </a:r>
          </a:p>
          <a:p>
            <a:pPr marL="1062900" lvl="2" indent="-342900">
              <a:lnSpc>
                <a:spcPct val="107000"/>
              </a:lnSpc>
              <a:spcBef>
                <a:spcPts val="0"/>
              </a:spcBef>
              <a:buFont typeface="Aptos" panose="020B0004020202020204" pitchFamily="34" charset="0"/>
              <a:buChar char="-"/>
            </a:pPr>
            <a:r>
              <a:rPr lang="en-US" sz="1800" kern="100" dirty="0">
                <a:latin typeface="Aptos" panose="020B0004020202020204" pitchFamily="34" charset="0"/>
                <a:cs typeface="Times New Roman" panose="02020603050405020304" pitchFamily="18" charset="0"/>
              </a:rPr>
              <a:t>Other image sets</a:t>
            </a:r>
          </a:p>
          <a:p>
            <a:pPr marL="1462950" lvl="2" indent="-285750">
              <a:lnSpc>
                <a:spcPct val="107000"/>
              </a:lnSpc>
              <a:spcBef>
                <a:spcPts val="0"/>
              </a:spcBef>
              <a:buFont typeface="Courier New" panose="02070309020205020404" pitchFamily="49" charset="0"/>
              <a:buChar char="o"/>
            </a:pPr>
            <a:r>
              <a:rPr lang="en-US" sz="1800" kern="100" dirty="0" err="1">
                <a:latin typeface="Aptos" panose="020B0004020202020204" pitchFamily="34" charset="0"/>
                <a:cs typeface="Times New Roman" panose="02020603050405020304" pitchFamily="18" charset="0"/>
              </a:rPr>
              <a:t>Eg.</a:t>
            </a:r>
            <a:r>
              <a:rPr lang="en-US" sz="1800" kern="100" dirty="0">
                <a:latin typeface="Aptos" panose="020B0004020202020204" pitchFamily="34" charset="0"/>
                <a:cs typeface="Times New Roman" panose="02020603050405020304" pitchFamily="18" charset="0"/>
              </a:rPr>
              <a:t> CCTV cameras for anomaly detection, temperature sensor images, etc.</a:t>
            </a:r>
          </a:p>
          <a:p>
            <a:pPr marL="1062900" lvl="2" indent="-342900">
              <a:lnSpc>
                <a:spcPct val="107000"/>
              </a:lnSpc>
              <a:spcBef>
                <a:spcPts val="0"/>
              </a:spcBef>
              <a:buFont typeface="Aptos" panose="020B0004020202020204" pitchFamily="34" charset="0"/>
              <a:buChar char="-"/>
            </a:pPr>
            <a:r>
              <a:rPr lang="en-US" sz="1800" kern="100" dirty="0">
                <a:latin typeface="Aptos" panose="020B0004020202020204" pitchFamily="34" charset="0"/>
                <a:cs typeface="Times New Roman" panose="02020603050405020304" pitchFamily="18" charset="0"/>
              </a:rPr>
              <a:t>Signal data sets for anomaly detection</a:t>
            </a:r>
          </a:p>
          <a:p>
            <a:pPr>
              <a:lnSpc>
                <a:spcPct val="107000"/>
              </a:lnSpc>
              <a:spcBef>
                <a:spcPts val="0"/>
              </a:spcBef>
            </a:pP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p:txBody>
      </p:sp>
      <p:pic>
        <p:nvPicPr>
          <p:cNvPr id="5" name="Audio 4">
            <a:hlinkClick r:id="" action="ppaction://media"/>
            <a:extLst>
              <a:ext uri="{FF2B5EF4-FFF2-40B4-BE49-F238E27FC236}">
                <a16:creationId xmlns:a16="http://schemas.microsoft.com/office/drawing/2014/main" id="{2979602B-E9D5-A36F-6228-EF946A3BB072}"/>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800021367"/>
      </p:ext>
    </p:extLst>
  </p:cSld>
  <p:clrMapOvr>
    <a:masterClrMapping/>
  </p:clrMapOvr>
  <mc:AlternateContent xmlns:mc="http://schemas.openxmlformats.org/markup-compatibility/2006" xmlns:p14="http://schemas.microsoft.com/office/powerpoint/2010/main">
    <mc:Choice Requires="p14">
      <p:transition spd="slow" p14:dur="2000" advTm="20010"/>
    </mc:Choice>
    <mc:Fallback xmlns="">
      <p:transition spd="slow" advTm="2001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2A35E0-98B7-6966-2C3C-BB517A60C4C4}"/>
              </a:ext>
            </a:extLst>
          </p:cNvPr>
          <p:cNvSpPr>
            <a:spLocks noGrp="1"/>
          </p:cNvSpPr>
          <p:nvPr>
            <p:ph type="title"/>
          </p:nvPr>
        </p:nvSpPr>
        <p:spPr/>
        <p:txBody>
          <a:bodyPr/>
          <a:lstStyle/>
          <a:p>
            <a:pPr marL="0" marR="0">
              <a:lnSpc>
                <a:spcPct val="107000"/>
              </a:lnSpc>
              <a:spcBef>
                <a:spcPts val="0"/>
              </a:spcBef>
              <a:spcAft>
                <a:spcPts val="800"/>
              </a:spcAft>
            </a:pPr>
            <a:r>
              <a:rPr lang="en-US" dirty="0"/>
              <a:t>Prior studies</a:t>
            </a:r>
          </a:p>
        </p:txBody>
      </p:sp>
      <p:sp>
        <p:nvSpPr>
          <p:cNvPr id="3" name="Content Placeholder 2">
            <a:extLst>
              <a:ext uri="{FF2B5EF4-FFF2-40B4-BE49-F238E27FC236}">
                <a16:creationId xmlns:a16="http://schemas.microsoft.com/office/drawing/2014/main" id="{A199A3DA-0C6C-E9E4-EDFE-22530C0120F4}"/>
              </a:ext>
            </a:extLst>
          </p:cNvPr>
          <p:cNvSpPr>
            <a:spLocks noGrp="1"/>
          </p:cNvSpPr>
          <p:nvPr>
            <p:ph idx="1"/>
          </p:nvPr>
        </p:nvSpPr>
        <p:spPr>
          <a:xfrm>
            <a:off x="989400" y="1657645"/>
            <a:ext cx="10213200" cy="4805066"/>
          </a:xfrm>
        </p:spPr>
        <p:txBody>
          <a:bodyPr>
            <a:normAutofit fontScale="92500" lnSpcReduction="10000"/>
          </a:bodyPr>
          <a:lstStyle/>
          <a:p>
            <a:pPr>
              <a:lnSpc>
                <a:spcPct val="107000"/>
              </a:lnSpc>
              <a:spcBef>
                <a:spcPts val="0"/>
              </a:spcBef>
            </a:pPr>
            <a:r>
              <a:rPr lang="en-US" sz="1800" dirty="0">
                <a:effectLst/>
                <a:latin typeface="Aptos" panose="020B0004020202020204" pitchFamily="34" charset="0"/>
                <a:ea typeface="Aptos" panose="020B0004020202020204" pitchFamily="34" charset="0"/>
                <a:cs typeface="Times New Roman" panose="02020603050405020304" pitchFamily="18" charset="0"/>
              </a:rPr>
              <a:t>Comparison of novelty detection methods for multispectral images in rover-based planetary exploration missions</a:t>
            </a:r>
          </a:p>
          <a:p>
            <a:pPr lvl="1">
              <a:lnSpc>
                <a:spcPct val="107000"/>
              </a:lnSpc>
              <a:spcBef>
                <a:spcPts val="0"/>
              </a:spcBef>
            </a:pPr>
            <a:r>
              <a:rPr lang="en-US" sz="1800" dirty="0">
                <a:effectLst/>
                <a:latin typeface="Aptos" panose="020B0004020202020204" pitchFamily="34" charset="0"/>
                <a:ea typeface="Aptos" panose="020B0004020202020204" pitchFamily="34" charset="0"/>
                <a:cs typeface="Times New Roman" panose="02020603050405020304" pitchFamily="18" charset="0"/>
              </a:rPr>
              <a:t>Kerner,  Wagstaff, </a:t>
            </a:r>
            <a:r>
              <a:rPr lang="en-US" sz="1800" dirty="0" err="1">
                <a:effectLst/>
                <a:latin typeface="Aptos" panose="020B0004020202020204" pitchFamily="34" charset="0"/>
                <a:ea typeface="Aptos" panose="020B0004020202020204" pitchFamily="34" charset="0"/>
                <a:cs typeface="Times New Roman" panose="02020603050405020304" pitchFamily="18" charset="0"/>
              </a:rPr>
              <a:t>Bue</a:t>
            </a:r>
            <a:r>
              <a:rPr lang="en-US" sz="1800" dirty="0">
                <a:effectLst/>
                <a:latin typeface="Aptos" panose="020B0004020202020204" pitchFamily="34" charset="0"/>
                <a:ea typeface="Aptos" panose="020B0004020202020204" pitchFamily="34" charset="0"/>
                <a:cs typeface="Times New Roman" panose="02020603050405020304" pitchFamily="18" charset="0"/>
              </a:rPr>
              <a:t>, Wellington, Jacob, Horton, Bell, Kwan, Amor</a:t>
            </a:r>
            <a:endParaRPr lang="en-US" sz="1800" dirty="0">
              <a:latin typeface="Aptos" panose="020B0004020202020204" pitchFamily="34" charset="0"/>
              <a:ea typeface="Aptos" panose="020B0004020202020204" pitchFamily="34" charset="0"/>
              <a:cs typeface="Times New Roman" panose="02020603050405020304" pitchFamily="18" charset="0"/>
            </a:endParaRPr>
          </a:p>
          <a:p>
            <a:pPr>
              <a:lnSpc>
                <a:spcPct val="107000"/>
              </a:lnSpc>
              <a:spcBef>
                <a:spcPts val="0"/>
              </a:spcBef>
            </a:pPr>
            <a:endParaRPr lang="en-US" sz="1800" dirty="0">
              <a:latin typeface="Aptos" panose="020B0004020202020204" pitchFamily="34" charset="0"/>
              <a:ea typeface="Aptos" panose="020B0004020202020204" pitchFamily="34" charset="0"/>
              <a:cs typeface="Times New Roman" panose="02020603050405020304" pitchFamily="18" charset="0"/>
            </a:endParaRPr>
          </a:p>
          <a:p>
            <a:pPr>
              <a:lnSpc>
                <a:spcPct val="107000"/>
              </a:lnSpc>
              <a:spcBef>
                <a:spcPts val="0"/>
              </a:spcBef>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Principal Component Analysis (PCA): Uses reconstruction error from principal subspace as a novelty score.</a:t>
            </a:r>
          </a:p>
          <a:p>
            <a:pPr lvl="1">
              <a:lnSpc>
                <a:spcPct val="107000"/>
              </a:lnSpc>
              <a:spcBef>
                <a:spcPts val="0"/>
              </a:spcBef>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Kwak (2008), Chandola et al. (2009),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Toivola</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et al. (2010), Wagstaff et al. (2013), Xiao et al. (2013), Jablonski et al. (2015).</a:t>
            </a:r>
          </a:p>
          <a:p>
            <a:pPr lvl="1">
              <a:lnSpc>
                <a:spcPct val="107000"/>
              </a:lnSpc>
              <a:spcBef>
                <a:spcPts val="0"/>
              </a:spcBef>
            </a:pP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07000"/>
              </a:lnSpc>
              <a:spcBef>
                <a:spcPts val="0"/>
              </a:spcBef>
            </a:pPr>
            <a:r>
              <a:rPr lang="en-US" sz="1800" dirty="0">
                <a:effectLst/>
                <a:latin typeface="Aptos" panose="020B0004020202020204" pitchFamily="34" charset="0"/>
                <a:ea typeface="Aptos" panose="020B0004020202020204" pitchFamily="34" charset="0"/>
                <a:cs typeface="Times New Roman" panose="02020603050405020304" pitchFamily="18" charset="0"/>
              </a:rPr>
              <a:t>Autoencoders: Neural networks trained to minimize reconstruction error for typical examples; score novelty using reconstruction error</a:t>
            </a:r>
          </a:p>
          <a:p>
            <a:pPr lvl="1">
              <a:lnSpc>
                <a:spcPct val="107000"/>
              </a:lnSpc>
              <a:spcBef>
                <a:spcPts val="0"/>
              </a:spcBef>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Hinton and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Salakhutdinov</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(2006),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Japkowicz</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et al. (1995), Thompson et al. (2002), Williams et al. (2002),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Manevitz</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and Yousef (2007), Xiong and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Zuo</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(2016), Richter and Roy (2017), Zhou and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Paaenroth</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(2017), Kerner et al. (2019).</a:t>
            </a:r>
          </a:p>
          <a:p>
            <a:pPr>
              <a:lnSpc>
                <a:spcPct val="107000"/>
              </a:lnSpc>
              <a:spcBef>
                <a:spcPts val="0"/>
              </a:spcBef>
            </a:pPr>
            <a:endParaRPr lang="en-US" sz="1800" kern="100" dirty="0">
              <a:latin typeface="Aptos" panose="020B0004020202020204" pitchFamily="34" charset="0"/>
              <a:ea typeface="Aptos" panose="020B0004020202020204" pitchFamily="34" charset="0"/>
              <a:cs typeface="Times New Roman" panose="02020603050405020304" pitchFamily="18" charset="0"/>
            </a:endParaRPr>
          </a:p>
          <a:p>
            <a:pPr>
              <a:lnSpc>
                <a:spcPct val="107000"/>
              </a:lnSpc>
              <a:spcBef>
                <a:spcPts val="0"/>
              </a:spcBef>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Variational Autoencoders &amp; GANs: Proposed for complex data relationships and novelty detection.</a:t>
            </a:r>
          </a:p>
          <a:p>
            <a:pPr lvl="1">
              <a:lnSpc>
                <a:spcPct val="107000"/>
              </a:lnSpc>
              <a:spcBef>
                <a:spcPts val="0"/>
              </a:spcBef>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An and Cho (2015), Park et al. (2018), Goodfellow et al. (2014),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Antipov</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et al. (2017), Dong et al. (2018),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Schlegl</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et al. (2017),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Akcay</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et al. (2018), Zenati et al. (2018b).</a:t>
            </a:r>
          </a:p>
          <a:p>
            <a:pPr>
              <a:lnSpc>
                <a:spcPct val="107000"/>
              </a:lnSpc>
              <a:spcBef>
                <a:spcPts val="0"/>
              </a:spcBef>
            </a:pPr>
            <a:endParaRPr lang="en-US" sz="1800" kern="100" dirty="0">
              <a:latin typeface="Aptos" panose="020B0004020202020204" pitchFamily="34" charset="0"/>
              <a:ea typeface="Aptos" panose="020B0004020202020204" pitchFamily="34" charset="0"/>
              <a:cs typeface="Times New Roman" panose="02020603050405020304" pitchFamily="18" charset="0"/>
            </a:endParaRPr>
          </a:p>
          <a:p>
            <a:pPr>
              <a:lnSpc>
                <a:spcPct val="107000"/>
              </a:lnSpc>
              <a:spcBef>
                <a:spcPts val="0"/>
              </a:spcBef>
            </a:pP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p:txBody>
      </p:sp>
      <p:pic>
        <p:nvPicPr>
          <p:cNvPr id="5" name="Audio 4">
            <a:hlinkClick r:id="" action="ppaction://media"/>
            <a:extLst>
              <a:ext uri="{FF2B5EF4-FFF2-40B4-BE49-F238E27FC236}">
                <a16:creationId xmlns:a16="http://schemas.microsoft.com/office/drawing/2014/main" id="{7C92611C-EDDE-01D0-D3B9-928D3BFCDA7E}"/>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138150705"/>
      </p:ext>
    </p:extLst>
  </p:cSld>
  <p:clrMapOvr>
    <a:masterClrMapping/>
  </p:clrMapOvr>
  <mc:AlternateContent xmlns:mc="http://schemas.openxmlformats.org/markup-compatibility/2006" xmlns:p14="http://schemas.microsoft.com/office/powerpoint/2010/main">
    <mc:Choice Requires="p14">
      <p:transition spd="slow" p14:dur="2000" advTm="5486"/>
    </mc:Choice>
    <mc:Fallback xmlns="">
      <p:transition spd="slow" advTm="548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E164FB-28AF-1DA3-4D49-88DE1F392AE1}"/>
              </a:ext>
            </a:extLst>
          </p:cNvPr>
          <p:cNvSpPr>
            <a:spLocks noGrp="1"/>
          </p:cNvSpPr>
          <p:nvPr>
            <p:ph type="title"/>
          </p:nvPr>
        </p:nvSpPr>
        <p:spPr/>
        <p:txBody>
          <a:bodyPr/>
          <a:lstStyle/>
          <a:p>
            <a:r>
              <a:rPr lang="en-US" dirty="0"/>
              <a:t>Sponsor Proposal Topic</a:t>
            </a:r>
          </a:p>
        </p:txBody>
      </p:sp>
      <p:sp>
        <p:nvSpPr>
          <p:cNvPr id="3" name="Content Placeholder 2">
            <a:extLst>
              <a:ext uri="{FF2B5EF4-FFF2-40B4-BE49-F238E27FC236}">
                <a16:creationId xmlns:a16="http://schemas.microsoft.com/office/drawing/2014/main" id="{7EC629C9-3E4A-3E04-9FA7-1092FDF5A204}"/>
              </a:ext>
            </a:extLst>
          </p:cNvPr>
          <p:cNvSpPr>
            <a:spLocks noGrp="1"/>
          </p:cNvSpPr>
          <p:nvPr>
            <p:ph idx="1"/>
          </p:nvPr>
        </p:nvSpPr>
        <p:spPr/>
        <p:txBody>
          <a:bodyPr/>
          <a:lstStyle/>
          <a:p>
            <a:pPr algn="ctr"/>
            <a:endParaRPr lang="en-US" dirty="0"/>
          </a:p>
          <a:p>
            <a:pPr algn="ctr"/>
            <a:r>
              <a:rPr lang="en-US" dirty="0"/>
              <a:t>Machine Learning/Computer Vision Applied to Signal Analysis to automatically predict signal degradation</a:t>
            </a:r>
          </a:p>
          <a:p>
            <a:pPr algn="ctr"/>
            <a:endParaRPr lang="en-US" dirty="0"/>
          </a:p>
          <a:p>
            <a:pPr marL="0" indent="0" algn="ctr">
              <a:buNone/>
            </a:pPr>
            <a:endParaRPr lang="en-US" dirty="0"/>
          </a:p>
          <a:p>
            <a:pPr algn="ctr"/>
            <a:r>
              <a:rPr lang="en-US" dirty="0"/>
              <a:t>Sponsor: Sandia National </a:t>
            </a:r>
            <a:r>
              <a:rPr lang="en-US" dirty="0" err="1"/>
              <a:t>Laboratiries</a:t>
            </a:r>
            <a:endParaRPr lang="en-US" dirty="0"/>
          </a:p>
        </p:txBody>
      </p:sp>
      <p:pic>
        <p:nvPicPr>
          <p:cNvPr id="6" name="Audio 5">
            <a:hlinkClick r:id="" action="ppaction://media"/>
            <a:extLst>
              <a:ext uri="{FF2B5EF4-FFF2-40B4-BE49-F238E27FC236}">
                <a16:creationId xmlns:a16="http://schemas.microsoft.com/office/drawing/2014/main" id="{B584077D-C4C2-7696-D2F4-72EF2E814CA0}"/>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660716442"/>
      </p:ext>
    </p:extLst>
  </p:cSld>
  <p:clrMapOvr>
    <a:masterClrMapping/>
  </p:clrMapOvr>
  <mc:AlternateContent xmlns:mc="http://schemas.openxmlformats.org/markup-compatibility/2006" xmlns:p14="http://schemas.microsoft.com/office/powerpoint/2010/main">
    <mc:Choice Requires="p14">
      <p:transition spd="slow" p14:dur="2000" advTm="35399"/>
    </mc:Choice>
    <mc:Fallback xmlns="">
      <p:transition spd="slow" advTm="3539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E164FB-28AF-1DA3-4D49-88DE1F392AE1}"/>
              </a:ext>
            </a:extLst>
          </p:cNvPr>
          <p:cNvSpPr>
            <a:spLocks noGrp="1"/>
          </p:cNvSpPr>
          <p:nvPr>
            <p:ph type="title"/>
          </p:nvPr>
        </p:nvSpPr>
        <p:spPr/>
        <p:txBody>
          <a:bodyPr/>
          <a:lstStyle/>
          <a:p>
            <a:r>
              <a:rPr lang="en-US" dirty="0"/>
              <a:t>Project Focus</a:t>
            </a:r>
          </a:p>
        </p:txBody>
      </p:sp>
      <p:sp>
        <p:nvSpPr>
          <p:cNvPr id="3" name="Content Placeholder 2">
            <a:extLst>
              <a:ext uri="{FF2B5EF4-FFF2-40B4-BE49-F238E27FC236}">
                <a16:creationId xmlns:a16="http://schemas.microsoft.com/office/drawing/2014/main" id="{7EC629C9-3E4A-3E04-9FA7-1092FDF5A204}"/>
              </a:ext>
            </a:extLst>
          </p:cNvPr>
          <p:cNvSpPr>
            <a:spLocks noGrp="1"/>
          </p:cNvSpPr>
          <p:nvPr>
            <p:ph idx="1"/>
          </p:nvPr>
        </p:nvSpPr>
        <p:spPr/>
        <p:txBody>
          <a:bodyPr/>
          <a:lstStyle/>
          <a:p>
            <a:pPr algn="ctr"/>
            <a:r>
              <a:rPr lang="en-US" sz="2000" kern="100" dirty="0">
                <a:effectLst/>
                <a:latin typeface="Aptos" panose="020B0004020202020204" pitchFamily="34" charset="0"/>
                <a:ea typeface="Aptos" panose="020B0004020202020204" pitchFamily="34" charset="0"/>
                <a:cs typeface="Times New Roman" panose="02020603050405020304" pitchFamily="18" charset="0"/>
              </a:rPr>
              <a:t>Novelty Detection in Martian Geology Images Using Advanced High-Dimensional Tensor Decomposition Methods</a:t>
            </a:r>
          </a:p>
          <a:p>
            <a:pPr algn="ctr"/>
            <a:r>
              <a:rPr lang="en-US" kern="100" dirty="0">
                <a:latin typeface="Aptos" panose="020B0004020202020204" pitchFamily="34" charset="0"/>
                <a:ea typeface="Aptos" panose="020B0004020202020204" pitchFamily="34" charset="0"/>
                <a:cs typeface="Times New Roman" panose="02020603050405020304" pitchFamily="18" charset="0"/>
              </a:rPr>
              <a:t>Novelty detection utilizes similar techniques as anomaly detection</a:t>
            </a:r>
            <a:endParaRPr lang="en-US" sz="2000" kern="100" dirty="0">
              <a:effectLst/>
              <a:latin typeface="Aptos" panose="020B0004020202020204" pitchFamily="34" charset="0"/>
              <a:ea typeface="Aptos" panose="020B0004020202020204" pitchFamily="34" charset="0"/>
              <a:cs typeface="Times New Roman" panose="02020603050405020304" pitchFamily="18" charset="0"/>
            </a:endParaRPr>
          </a:p>
        </p:txBody>
      </p:sp>
      <p:pic>
        <p:nvPicPr>
          <p:cNvPr id="6" name="Audio 5">
            <a:hlinkClick r:id="" action="ppaction://media"/>
            <a:extLst>
              <a:ext uri="{FF2B5EF4-FFF2-40B4-BE49-F238E27FC236}">
                <a16:creationId xmlns:a16="http://schemas.microsoft.com/office/drawing/2014/main" id="{B584077D-C4C2-7696-D2F4-72EF2E814CA0}"/>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432878985"/>
      </p:ext>
    </p:extLst>
  </p:cSld>
  <p:clrMapOvr>
    <a:masterClrMapping/>
  </p:clrMapOvr>
  <mc:AlternateContent xmlns:mc="http://schemas.openxmlformats.org/markup-compatibility/2006" xmlns:p14="http://schemas.microsoft.com/office/powerpoint/2010/main">
    <mc:Choice Requires="p14">
      <p:transition spd="slow" p14:dur="2000" advTm="35399"/>
    </mc:Choice>
    <mc:Fallback xmlns="">
      <p:transition spd="slow" advTm="3539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E164FB-28AF-1DA3-4D49-88DE1F392AE1}"/>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7EC629C9-3E4A-3E04-9FA7-1092FDF5A204}"/>
              </a:ext>
            </a:extLst>
          </p:cNvPr>
          <p:cNvSpPr>
            <a:spLocks noGrp="1"/>
          </p:cNvSpPr>
          <p:nvPr>
            <p:ph idx="1"/>
          </p:nvPr>
        </p:nvSpPr>
        <p:spPr/>
        <p:txBody>
          <a:bodyPr/>
          <a:lstStyle/>
          <a:p>
            <a:r>
              <a:rPr lang="en-US" dirty="0"/>
              <a:t>Importance of identifying novel geological features on Mars</a:t>
            </a:r>
          </a:p>
          <a:p>
            <a:r>
              <a:rPr lang="en-US" dirty="0"/>
              <a:t>Challenge: High-dimensional nature of multispectral images</a:t>
            </a:r>
          </a:p>
          <a:p>
            <a:r>
              <a:rPr lang="en-US" dirty="0"/>
              <a:t>Solution: Advanced high-dimensional tensor decomposition methods</a:t>
            </a:r>
          </a:p>
        </p:txBody>
      </p:sp>
      <p:pic>
        <p:nvPicPr>
          <p:cNvPr id="6" name="Audio 5">
            <a:hlinkClick r:id="" action="ppaction://media"/>
            <a:extLst>
              <a:ext uri="{FF2B5EF4-FFF2-40B4-BE49-F238E27FC236}">
                <a16:creationId xmlns:a16="http://schemas.microsoft.com/office/drawing/2014/main" id="{B584077D-C4C2-7696-D2F4-72EF2E814CA0}"/>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38551902"/>
      </p:ext>
    </p:extLst>
  </p:cSld>
  <p:clrMapOvr>
    <a:masterClrMapping/>
  </p:clrMapOvr>
  <mc:AlternateContent xmlns:mc="http://schemas.openxmlformats.org/markup-compatibility/2006" xmlns:p14="http://schemas.microsoft.com/office/powerpoint/2010/main">
    <mc:Choice Requires="p14">
      <p:transition spd="slow" p14:dur="2000" advTm="35399"/>
    </mc:Choice>
    <mc:Fallback xmlns="">
      <p:transition spd="slow" advTm="3539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E164FB-28AF-1DA3-4D49-88DE1F392AE1}"/>
              </a:ext>
            </a:extLst>
          </p:cNvPr>
          <p:cNvSpPr>
            <a:spLocks noGrp="1"/>
          </p:cNvSpPr>
          <p:nvPr>
            <p:ph type="title"/>
          </p:nvPr>
        </p:nvSpPr>
        <p:spPr/>
        <p:txBody>
          <a:bodyPr/>
          <a:lstStyle/>
          <a:p>
            <a:r>
              <a:rPr lang="en-US" dirty="0"/>
              <a:t>Problem</a:t>
            </a:r>
          </a:p>
        </p:txBody>
      </p:sp>
      <p:sp>
        <p:nvSpPr>
          <p:cNvPr id="3" name="Content Placeholder 2">
            <a:extLst>
              <a:ext uri="{FF2B5EF4-FFF2-40B4-BE49-F238E27FC236}">
                <a16:creationId xmlns:a16="http://schemas.microsoft.com/office/drawing/2014/main" id="{7EC629C9-3E4A-3E04-9FA7-1092FDF5A204}"/>
              </a:ext>
            </a:extLst>
          </p:cNvPr>
          <p:cNvSpPr>
            <a:spLocks noGrp="1"/>
          </p:cNvSpPr>
          <p:nvPr>
            <p:ph idx="1"/>
          </p:nvPr>
        </p:nvSpPr>
        <p:spPr/>
        <p:txBody>
          <a:bodyPr/>
          <a:lstStyle/>
          <a:p>
            <a:r>
              <a:rPr lang="en-US" dirty="0"/>
              <a:t>Prior studies conducted novelty detection using lower dimensional decomposition methods such as PCA, RX, autoencoder neural networks and generative adversarial networks</a:t>
            </a:r>
          </a:p>
          <a:p>
            <a:endParaRPr lang="en-US" dirty="0"/>
          </a:p>
          <a:p>
            <a:r>
              <a:rPr lang="en-US" dirty="0"/>
              <a:t>This study will use higher dimensional decomposition methods such as CP and tucker decomposition prior to novelty detection training.</a:t>
            </a:r>
          </a:p>
        </p:txBody>
      </p:sp>
      <p:pic>
        <p:nvPicPr>
          <p:cNvPr id="5" name="Audio 4">
            <a:hlinkClick r:id="" action="ppaction://media"/>
            <a:extLst>
              <a:ext uri="{FF2B5EF4-FFF2-40B4-BE49-F238E27FC236}">
                <a16:creationId xmlns:a16="http://schemas.microsoft.com/office/drawing/2014/main" id="{8DF13B83-D84C-51CA-0584-0C484CAEE404}"/>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272327630"/>
      </p:ext>
    </p:extLst>
  </p:cSld>
  <p:clrMapOvr>
    <a:masterClrMapping/>
  </p:clrMapOvr>
  <mc:AlternateContent xmlns:mc="http://schemas.openxmlformats.org/markup-compatibility/2006" xmlns:p14="http://schemas.microsoft.com/office/powerpoint/2010/main">
    <mc:Choice Requires="p14">
      <p:transition spd="slow" p14:dur="2000" advTm="41755"/>
    </mc:Choice>
    <mc:Fallback xmlns="">
      <p:transition spd="slow" advTm="4175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2A35E0-98B7-6966-2C3C-BB517A60C4C4}"/>
              </a:ext>
            </a:extLst>
          </p:cNvPr>
          <p:cNvSpPr>
            <a:spLocks noGrp="1"/>
          </p:cNvSpPr>
          <p:nvPr>
            <p:ph type="title"/>
          </p:nvPr>
        </p:nvSpPr>
        <p:spPr/>
        <p:txBody>
          <a:bodyPr/>
          <a:lstStyle/>
          <a:p>
            <a:pPr marL="0" marR="0">
              <a:lnSpc>
                <a:spcPct val="107000"/>
              </a:lnSpc>
              <a:spcBef>
                <a:spcPts val="0"/>
              </a:spcBef>
              <a:spcAft>
                <a:spcPts val="800"/>
              </a:spcAft>
            </a:pPr>
            <a:r>
              <a:rPr lang="en-US" dirty="0"/>
              <a:t>Data collection and pre-processing</a:t>
            </a:r>
          </a:p>
        </p:txBody>
      </p:sp>
      <p:sp>
        <p:nvSpPr>
          <p:cNvPr id="3" name="Content Placeholder 2">
            <a:extLst>
              <a:ext uri="{FF2B5EF4-FFF2-40B4-BE49-F238E27FC236}">
                <a16:creationId xmlns:a16="http://schemas.microsoft.com/office/drawing/2014/main" id="{A199A3DA-0C6C-E9E4-EDFE-22530C0120F4}"/>
              </a:ext>
            </a:extLst>
          </p:cNvPr>
          <p:cNvSpPr>
            <a:spLocks noGrp="1"/>
          </p:cNvSpPr>
          <p:nvPr>
            <p:ph idx="1"/>
          </p:nvPr>
        </p:nvSpPr>
        <p:spPr>
          <a:xfrm>
            <a:off x="989400" y="1685925"/>
            <a:ext cx="10213200" cy="4658314"/>
          </a:xfrm>
        </p:spPr>
        <p:txBody>
          <a:bodyPr>
            <a:normAutofit/>
          </a:bodyPr>
          <a:lstStyle/>
          <a:p>
            <a:pPr marL="342900" marR="0" lvl="0" indent="-342900">
              <a:lnSpc>
                <a:spcPct val="107000"/>
              </a:lnSpc>
              <a:spcBef>
                <a:spcPts val="0"/>
              </a:spcBef>
              <a:spcAft>
                <a:spcPts val="0"/>
              </a:spcAft>
              <a:buFont typeface="Aptos" panose="020B0004020202020204" pitchFamily="34" charset="0"/>
              <a:buChar char="-"/>
            </a:pPr>
            <a:r>
              <a:rPr lang="en-US" sz="1900" kern="100" dirty="0">
                <a:effectLst/>
                <a:latin typeface="Aptos" panose="020B0004020202020204" pitchFamily="34" charset="0"/>
                <a:ea typeface="Aptos" panose="020B0004020202020204" pitchFamily="34" charset="0"/>
                <a:cs typeface="Times New Roman" panose="02020603050405020304" pitchFamily="18" charset="0"/>
              </a:rPr>
              <a:t>Load images associate with typical or novel labels</a:t>
            </a:r>
          </a:p>
          <a:p>
            <a:pPr marL="342900" marR="0" lvl="0" indent="-342900">
              <a:lnSpc>
                <a:spcPct val="107000"/>
              </a:lnSpc>
              <a:spcBef>
                <a:spcPts val="0"/>
              </a:spcBef>
              <a:spcAft>
                <a:spcPts val="0"/>
              </a:spcAft>
              <a:buFont typeface="Aptos" panose="020B0004020202020204" pitchFamily="34" charset="0"/>
              <a:buChar char="-"/>
            </a:pPr>
            <a:r>
              <a:rPr lang="en-US" sz="1900" kern="100" dirty="0">
                <a:effectLst/>
                <a:latin typeface="Aptos" panose="020B0004020202020204" pitchFamily="34" charset="0"/>
                <a:ea typeface="Aptos" panose="020B0004020202020204" pitchFamily="34" charset="0"/>
                <a:cs typeface="Times New Roman" panose="02020603050405020304" pitchFamily="18" charset="0"/>
              </a:rPr>
              <a:t>Each image set contains six 64x64 grayscale image</a:t>
            </a:r>
          </a:p>
          <a:p>
            <a:pPr marL="342900" marR="0" lvl="0" indent="-342900">
              <a:lnSpc>
                <a:spcPct val="107000"/>
              </a:lnSpc>
              <a:spcBef>
                <a:spcPts val="0"/>
              </a:spcBef>
              <a:spcAft>
                <a:spcPts val="0"/>
              </a:spcAft>
              <a:buFont typeface="Aptos" panose="020B0004020202020204" pitchFamily="34" charset="0"/>
              <a:buChar char="-"/>
            </a:pPr>
            <a:r>
              <a:rPr lang="en-US" sz="1900" kern="100" dirty="0">
                <a:effectLst/>
                <a:latin typeface="Aptos" panose="020B0004020202020204" pitchFamily="34" charset="0"/>
                <a:ea typeface="Aptos" panose="020B0004020202020204" pitchFamily="34" charset="0"/>
                <a:cs typeface="Times New Roman" panose="02020603050405020304" pitchFamily="18" charset="0"/>
              </a:rPr>
              <a:t>11,114 sets of non-novel images = total of 66,684 images</a:t>
            </a:r>
          </a:p>
          <a:p>
            <a:pPr marL="342900" marR="0" lvl="0" indent="-342900">
              <a:lnSpc>
                <a:spcPct val="107000"/>
              </a:lnSpc>
              <a:spcBef>
                <a:spcPts val="0"/>
              </a:spcBef>
              <a:spcAft>
                <a:spcPts val="0"/>
              </a:spcAft>
              <a:buFont typeface="Aptos" panose="020B0004020202020204" pitchFamily="34" charset="0"/>
              <a:buChar char="-"/>
            </a:pPr>
            <a:r>
              <a:rPr lang="en-US" sz="1900" kern="100" dirty="0">
                <a:effectLst/>
                <a:latin typeface="Aptos" panose="020B0004020202020204" pitchFamily="34" charset="0"/>
                <a:ea typeface="Aptos" panose="020B0004020202020204" pitchFamily="34" charset="0"/>
                <a:cs typeface="Times New Roman" panose="02020603050405020304" pitchFamily="18" charset="0"/>
              </a:rPr>
              <a:t>430 novel images sets = total of  2580 images</a:t>
            </a:r>
          </a:p>
          <a:p>
            <a:pPr marL="742950" marR="0" lvl="1" indent="-285750">
              <a:lnSpc>
                <a:spcPct val="107000"/>
              </a:lnSpc>
              <a:spcBef>
                <a:spcPts val="0"/>
              </a:spcBef>
              <a:spcAft>
                <a:spcPts val="0"/>
              </a:spcAft>
              <a:buFont typeface="Courier New" panose="02070309020205020404" pitchFamily="49" charset="0"/>
              <a:buChar char="o"/>
            </a:pPr>
            <a:r>
              <a:rPr lang="en-US" sz="1900" kern="100" dirty="0">
                <a:effectLst/>
                <a:latin typeface="Aptos" panose="020B0004020202020204" pitchFamily="34" charset="0"/>
                <a:ea typeface="Aptos" panose="020B0004020202020204" pitchFamily="34" charset="0"/>
                <a:cs typeface="Times New Roman" panose="02020603050405020304" pitchFamily="18" charset="0"/>
              </a:rPr>
              <a:t>Novel images and its type are identified by an expert.</a:t>
            </a:r>
          </a:p>
          <a:p>
            <a:pPr marL="742950" marR="0" lvl="1" indent="-285750">
              <a:lnSpc>
                <a:spcPct val="107000"/>
              </a:lnSpc>
              <a:spcBef>
                <a:spcPts val="0"/>
              </a:spcBef>
              <a:spcAft>
                <a:spcPts val="0"/>
              </a:spcAft>
              <a:buFont typeface="Courier New" panose="02070309020205020404" pitchFamily="49" charset="0"/>
              <a:buChar char="o"/>
            </a:pPr>
            <a:r>
              <a:rPr lang="en-US" sz="1900" kern="100" dirty="0">
                <a:effectLst/>
                <a:latin typeface="Aptos" panose="020B0004020202020204" pitchFamily="34" charset="0"/>
                <a:ea typeface="Aptos" panose="020B0004020202020204" pitchFamily="34" charset="0"/>
                <a:cs typeface="Times New Roman" panose="02020603050405020304" pitchFamily="18" charset="0"/>
              </a:rPr>
              <a:t>Several types of novel images</a:t>
            </a:r>
          </a:p>
          <a:p>
            <a:pPr marL="1143000" marR="0" lvl="2" indent="-228600">
              <a:lnSpc>
                <a:spcPct val="107000"/>
              </a:lnSpc>
              <a:spcBef>
                <a:spcPts val="0"/>
              </a:spcBef>
              <a:spcAft>
                <a:spcPts val="0"/>
              </a:spcAft>
              <a:buFont typeface="Wingdings" panose="05000000000000000000" pitchFamily="2" charset="2"/>
              <a:buChar char=""/>
            </a:pPr>
            <a:r>
              <a:rPr lang="en-US" sz="1900" kern="100" dirty="0">
                <a:effectLst/>
                <a:latin typeface="Aptos" panose="020B0004020202020204" pitchFamily="34" charset="0"/>
                <a:ea typeface="Aptos" panose="020B0004020202020204" pitchFamily="34" charset="0"/>
                <a:cs typeface="Times New Roman" panose="02020603050405020304" pitchFamily="18" charset="0"/>
              </a:rPr>
              <a:t>DRT spot</a:t>
            </a:r>
          </a:p>
          <a:p>
            <a:pPr marL="1143000" marR="0" lvl="2" indent="-228600">
              <a:lnSpc>
                <a:spcPct val="107000"/>
              </a:lnSpc>
              <a:spcBef>
                <a:spcPts val="0"/>
              </a:spcBef>
              <a:spcAft>
                <a:spcPts val="0"/>
              </a:spcAft>
              <a:buFont typeface="Wingdings" panose="05000000000000000000" pitchFamily="2" charset="2"/>
              <a:buChar char=""/>
            </a:pPr>
            <a:r>
              <a:rPr lang="en-US" sz="1900" kern="100" dirty="0">
                <a:effectLst/>
                <a:latin typeface="Aptos" panose="020B0004020202020204" pitchFamily="34" charset="0"/>
                <a:ea typeface="Aptos" panose="020B0004020202020204" pitchFamily="34" charset="0"/>
                <a:cs typeface="Times New Roman" panose="02020603050405020304" pitchFamily="18" charset="0"/>
              </a:rPr>
              <a:t>Dump pile</a:t>
            </a:r>
          </a:p>
          <a:p>
            <a:pPr marL="1143000" marR="0" lvl="2" indent="-228600">
              <a:lnSpc>
                <a:spcPct val="107000"/>
              </a:lnSpc>
              <a:spcBef>
                <a:spcPts val="0"/>
              </a:spcBef>
              <a:spcAft>
                <a:spcPts val="0"/>
              </a:spcAft>
              <a:buFont typeface="Wingdings" panose="05000000000000000000" pitchFamily="2" charset="2"/>
              <a:buChar char=""/>
            </a:pPr>
            <a:r>
              <a:rPr lang="en-US" sz="1900" kern="100" dirty="0">
                <a:effectLst/>
                <a:latin typeface="Aptos" panose="020B0004020202020204" pitchFamily="34" charset="0"/>
                <a:ea typeface="Aptos" panose="020B0004020202020204" pitchFamily="34" charset="0"/>
                <a:cs typeface="Times New Roman" panose="02020603050405020304" pitchFamily="18" charset="0"/>
              </a:rPr>
              <a:t>Broken rock</a:t>
            </a:r>
          </a:p>
          <a:p>
            <a:pPr marL="1143000" marR="0" lvl="2" indent="-228600">
              <a:lnSpc>
                <a:spcPct val="107000"/>
              </a:lnSpc>
              <a:spcBef>
                <a:spcPts val="0"/>
              </a:spcBef>
              <a:spcAft>
                <a:spcPts val="0"/>
              </a:spcAft>
              <a:buFont typeface="Wingdings" panose="05000000000000000000" pitchFamily="2" charset="2"/>
              <a:buChar char=""/>
            </a:pPr>
            <a:r>
              <a:rPr lang="en-US" sz="1900" kern="100" dirty="0">
                <a:effectLst/>
                <a:latin typeface="Aptos" panose="020B0004020202020204" pitchFamily="34" charset="0"/>
                <a:ea typeface="Aptos" panose="020B0004020202020204" pitchFamily="34" charset="0"/>
                <a:cs typeface="Times New Roman" panose="02020603050405020304" pitchFamily="18" charset="0"/>
              </a:rPr>
              <a:t>Drill hole</a:t>
            </a:r>
          </a:p>
          <a:p>
            <a:pPr marL="1143000" marR="0" lvl="2" indent="-228600">
              <a:lnSpc>
                <a:spcPct val="107000"/>
              </a:lnSpc>
              <a:spcBef>
                <a:spcPts val="0"/>
              </a:spcBef>
              <a:spcAft>
                <a:spcPts val="0"/>
              </a:spcAft>
              <a:buFont typeface="Wingdings" panose="05000000000000000000" pitchFamily="2" charset="2"/>
              <a:buChar char=""/>
            </a:pPr>
            <a:r>
              <a:rPr lang="en-US" sz="1900" kern="100" dirty="0">
                <a:effectLst/>
                <a:latin typeface="Aptos" panose="020B0004020202020204" pitchFamily="34" charset="0"/>
                <a:ea typeface="Aptos" panose="020B0004020202020204" pitchFamily="34" charset="0"/>
                <a:cs typeface="Times New Roman" panose="02020603050405020304" pitchFamily="18" charset="0"/>
              </a:rPr>
              <a:t>Meteorite</a:t>
            </a:r>
          </a:p>
          <a:p>
            <a:pPr marL="1143000" marR="0" lvl="2" indent="-228600">
              <a:lnSpc>
                <a:spcPct val="107000"/>
              </a:lnSpc>
              <a:spcBef>
                <a:spcPts val="0"/>
              </a:spcBef>
              <a:spcAft>
                <a:spcPts val="0"/>
              </a:spcAft>
              <a:buFont typeface="Wingdings" panose="05000000000000000000" pitchFamily="2" charset="2"/>
              <a:buChar char=""/>
            </a:pPr>
            <a:r>
              <a:rPr lang="en-US" sz="1900" kern="100" dirty="0">
                <a:effectLst/>
                <a:latin typeface="Aptos" panose="020B0004020202020204" pitchFamily="34" charset="0"/>
                <a:ea typeface="Aptos" panose="020B0004020202020204" pitchFamily="34" charset="0"/>
                <a:cs typeface="Times New Roman" panose="02020603050405020304" pitchFamily="18" charset="0"/>
              </a:rPr>
              <a:t>Vein</a:t>
            </a:r>
          </a:p>
          <a:p>
            <a:pPr marL="1143000" marR="0" lvl="2" indent="-228600">
              <a:lnSpc>
                <a:spcPct val="107000"/>
              </a:lnSpc>
              <a:spcBef>
                <a:spcPts val="0"/>
              </a:spcBef>
              <a:spcAft>
                <a:spcPts val="0"/>
              </a:spcAft>
              <a:buFont typeface="Wingdings" panose="05000000000000000000" pitchFamily="2" charset="2"/>
              <a:buChar char=""/>
            </a:pPr>
            <a:r>
              <a:rPr lang="en-US" sz="1900" kern="100" dirty="0">
                <a:effectLst/>
                <a:latin typeface="Aptos" panose="020B0004020202020204" pitchFamily="34" charset="0"/>
                <a:ea typeface="Aptos" panose="020B0004020202020204" pitchFamily="34" charset="0"/>
                <a:cs typeface="Times New Roman" panose="02020603050405020304" pitchFamily="18" charset="0"/>
              </a:rPr>
              <a:t>Float rock</a:t>
            </a:r>
          </a:p>
          <a:p>
            <a:pPr marL="1143000" marR="0" lvl="2" indent="-228600">
              <a:lnSpc>
                <a:spcPct val="107000"/>
              </a:lnSpc>
              <a:spcBef>
                <a:spcPts val="0"/>
              </a:spcBef>
              <a:spcAft>
                <a:spcPts val="800"/>
              </a:spcAft>
              <a:buFont typeface="Wingdings" panose="05000000000000000000" pitchFamily="2" charset="2"/>
              <a:buChar char=""/>
            </a:pPr>
            <a:r>
              <a:rPr lang="en-US" sz="1900" kern="100" dirty="0">
                <a:effectLst/>
                <a:latin typeface="Aptos" panose="020B0004020202020204" pitchFamily="34" charset="0"/>
                <a:ea typeface="Aptos" panose="020B0004020202020204" pitchFamily="34" charset="0"/>
                <a:cs typeface="Times New Roman" panose="02020603050405020304" pitchFamily="18" charset="0"/>
              </a:rPr>
              <a:t>Bedrock </a:t>
            </a:r>
          </a:p>
          <a:p>
            <a:endParaRPr lang="en-US" dirty="0"/>
          </a:p>
        </p:txBody>
      </p:sp>
      <p:pic>
        <p:nvPicPr>
          <p:cNvPr id="5" name="Audio 4">
            <a:hlinkClick r:id="" action="ppaction://media"/>
            <a:extLst>
              <a:ext uri="{FF2B5EF4-FFF2-40B4-BE49-F238E27FC236}">
                <a16:creationId xmlns:a16="http://schemas.microsoft.com/office/drawing/2014/main" id="{ABA8EE7D-50B2-89ED-70DE-4BE2C721BB54}"/>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4160119321"/>
      </p:ext>
    </p:extLst>
  </p:cSld>
  <p:clrMapOvr>
    <a:masterClrMapping/>
  </p:clrMapOvr>
  <mc:AlternateContent xmlns:mc="http://schemas.openxmlformats.org/markup-compatibility/2006" xmlns:p14="http://schemas.microsoft.com/office/powerpoint/2010/main">
    <mc:Choice Requires="p14">
      <p:transition spd="slow" p14:dur="2000" advTm="33217"/>
    </mc:Choice>
    <mc:Fallback xmlns="">
      <p:transition spd="slow" advTm="332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2A35E0-98B7-6966-2C3C-BB517A60C4C4}"/>
              </a:ext>
            </a:extLst>
          </p:cNvPr>
          <p:cNvSpPr>
            <a:spLocks noGrp="1"/>
          </p:cNvSpPr>
          <p:nvPr>
            <p:ph type="title"/>
          </p:nvPr>
        </p:nvSpPr>
        <p:spPr/>
        <p:txBody>
          <a:bodyPr/>
          <a:lstStyle/>
          <a:p>
            <a:pPr marL="0" marR="0">
              <a:lnSpc>
                <a:spcPct val="107000"/>
              </a:lnSpc>
              <a:spcBef>
                <a:spcPts val="0"/>
              </a:spcBef>
              <a:spcAft>
                <a:spcPts val="800"/>
              </a:spcAft>
            </a:pPr>
            <a:r>
              <a:rPr lang="en-US" dirty="0"/>
              <a:t>Tensor decomposition</a:t>
            </a:r>
          </a:p>
        </p:txBody>
      </p:sp>
      <p:sp>
        <p:nvSpPr>
          <p:cNvPr id="3" name="Content Placeholder 2">
            <a:extLst>
              <a:ext uri="{FF2B5EF4-FFF2-40B4-BE49-F238E27FC236}">
                <a16:creationId xmlns:a16="http://schemas.microsoft.com/office/drawing/2014/main" id="{A199A3DA-0C6C-E9E4-EDFE-22530C0120F4}"/>
              </a:ext>
            </a:extLst>
          </p:cNvPr>
          <p:cNvSpPr>
            <a:spLocks noGrp="1"/>
          </p:cNvSpPr>
          <p:nvPr>
            <p:ph idx="1"/>
          </p:nvPr>
        </p:nvSpPr>
        <p:spPr>
          <a:xfrm>
            <a:off x="989400" y="1685925"/>
            <a:ext cx="10213200" cy="4953000"/>
          </a:xfrm>
        </p:spPr>
        <p:txBody>
          <a:bodyPr>
            <a:normAutofit/>
          </a:bodyPr>
          <a:lstStyle/>
          <a:p>
            <a:pPr marL="342900" marR="0" lvl="0" indent="-342900">
              <a:lnSpc>
                <a:spcPct val="107000"/>
              </a:lnSpc>
              <a:spcBef>
                <a:spcPts val="0"/>
              </a:spcBef>
              <a:spcAft>
                <a:spcPts val="0"/>
              </a:spcAft>
              <a:buFont typeface="Aptos" panose="020B0004020202020204" pitchFamily="34" charset="0"/>
              <a:buChar char="-"/>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CP decomposition </a:t>
            </a:r>
          </a:p>
          <a:p>
            <a:pPr marL="0" marR="0" lvl="0" indent="0">
              <a:lnSpc>
                <a:spcPct val="107000"/>
              </a:lnSpc>
              <a:spcBef>
                <a:spcPts val="0"/>
              </a:spcBef>
              <a:spcAft>
                <a:spcPts val="0"/>
              </a:spcAft>
              <a:buNone/>
            </a:pP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lvl="0" indent="0">
              <a:lnSpc>
                <a:spcPct val="107000"/>
              </a:lnSpc>
              <a:spcBef>
                <a:spcPts val="0"/>
              </a:spcBef>
              <a:spcAft>
                <a:spcPts val="0"/>
              </a:spcAft>
              <a:buNone/>
            </a:pPr>
            <a:endParaRPr lang="en-US" sz="1800" kern="100" dirty="0">
              <a:latin typeface="Aptos" panose="020B0004020202020204" pitchFamily="34" charset="0"/>
              <a:ea typeface="Aptos" panose="020B0004020202020204" pitchFamily="34" charset="0"/>
              <a:cs typeface="Times New Roman" panose="02020603050405020304" pitchFamily="18" charset="0"/>
            </a:endParaRPr>
          </a:p>
          <a:p>
            <a:pPr marL="0" marR="0" lvl="0" indent="0">
              <a:lnSpc>
                <a:spcPct val="107000"/>
              </a:lnSpc>
              <a:spcBef>
                <a:spcPts val="0"/>
              </a:spcBef>
              <a:spcAft>
                <a:spcPts val="0"/>
              </a:spcAft>
              <a:buNone/>
            </a:pP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lvl="0" indent="0">
              <a:lnSpc>
                <a:spcPct val="107000"/>
              </a:lnSpc>
              <a:spcBef>
                <a:spcPts val="0"/>
              </a:spcBef>
              <a:spcAft>
                <a:spcPts val="0"/>
              </a:spcAft>
              <a:buNone/>
            </a:pPr>
            <a:endParaRPr lang="en-US" sz="1800" kern="100" dirty="0">
              <a:latin typeface="Aptos" panose="020B0004020202020204" pitchFamily="34" charset="0"/>
              <a:ea typeface="Aptos" panose="020B0004020202020204" pitchFamily="34" charset="0"/>
              <a:cs typeface="Times New Roman" panose="02020603050405020304" pitchFamily="18" charset="0"/>
            </a:endParaRPr>
          </a:p>
          <a:p>
            <a:pPr marL="0" marR="0" lvl="0" indent="0">
              <a:lnSpc>
                <a:spcPct val="107000"/>
              </a:lnSpc>
              <a:spcBef>
                <a:spcPts val="0"/>
              </a:spcBef>
              <a:spcAft>
                <a:spcPts val="0"/>
              </a:spcAft>
              <a:buNone/>
            </a:pP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lvl="0" indent="0">
              <a:lnSpc>
                <a:spcPct val="107000"/>
              </a:lnSpc>
              <a:spcBef>
                <a:spcPts val="0"/>
              </a:spcBef>
              <a:spcAft>
                <a:spcPts val="0"/>
              </a:spcAft>
              <a:buNone/>
            </a:pP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07000"/>
              </a:lnSpc>
              <a:spcBef>
                <a:spcPts val="0"/>
              </a:spcBef>
              <a:spcAft>
                <a:spcPts val="800"/>
              </a:spcAft>
              <a:buFont typeface="Aptos" panose="020B0004020202020204" pitchFamily="34" charset="0"/>
              <a:buChar char="-"/>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Tucker decomposition</a:t>
            </a:r>
          </a:p>
          <a:p>
            <a:pPr marL="342900" marR="0" lvl="0" indent="-342900">
              <a:lnSpc>
                <a:spcPct val="107000"/>
              </a:lnSpc>
              <a:spcBef>
                <a:spcPts val="0"/>
              </a:spcBef>
              <a:spcAft>
                <a:spcPts val="800"/>
              </a:spcAft>
              <a:buFont typeface="Aptos" panose="020B0004020202020204" pitchFamily="34" charset="0"/>
              <a:buChar char="-"/>
            </a:pPr>
            <a:endParaRPr lang="en-US" sz="1800" kern="100" dirty="0">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07000"/>
              </a:lnSpc>
              <a:spcBef>
                <a:spcPts val="0"/>
              </a:spcBef>
              <a:spcAft>
                <a:spcPts val="800"/>
              </a:spcAft>
              <a:buFont typeface="Aptos" panose="020B0004020202020204" pitchFamily="34" charset="0"/>
              <a:buChar char="-"/>
            </a:pPr>
            <a:endParaRPr lang="en-US" sz="1800" kern="100" dirty="0">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07000"/>
              </a:lnSpc>
              <a:spcBef>
                <a:spcPts val="0"/>
              </a:spcBef>
              <a:spcAft>
                <a:spcPts val="800"/>
              </a:spcAft>
              <a:buFont typeface="Aptos" panose="020B0004020202020204" pitchFamily="34" charset="0"/>
              <a:buChar char="-"/>
            </a:pPr>
            <a:endParaRPr lang="en-US" sz="1800" kern="100" dirty="0">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07000"/>
              </a:lnSpc>
              <a:spcBef>
                <a:spcPts val="0"/>
              </a:spcBef>
              <a:spcAft>
                <a:spcPts val="800"/>
              </a:spcAft>
              <a:buFont typeface="Aptos" panose="020B0004020202020204" pitchFamily="34" charset="0"/>
              <a:buChar char="-"/>
            </a:pPr>
            <a:endParaRPr lang="en-US" sz="1800" kern="100" dirty="0">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07000"/>
              </a:lnSpc>
              <a:spcBef>
                <a:spcPts val="0"/>
              </a:spcBef>
              <a:spcAft>
                <a:spcPts val="800"/>
              </a:spcAft>
              <a:buFont typeface="Aptos" panose="020B0004020202020204" pitchFamily="34" charset="0"/>
              <a:buChar char="-"/>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Functional PCA</a:t>
            </a:r>
          </a:p>
          <a:p>
            <a:pPr marL="342900" marR="0" lvl="0" indent="-342900">
              <a:lnSpc>
                <a:spcPct val="107000"/>
              </a:lnSpc>
              <a:spcBef>
                <a:spcPts val="0"/>
              </a:spcBef>
              <a:spcAft>
                <a:spcPts val="800"/>
              </a:spcAft>
              <a:buFont typeface="Aptos" panose="020B0004020202020204" pitchFamily="34" charset="0"/>
              <a:buChar char="-"/>
            </a:pP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id="{9D1F8EAB-99C1-AF40-0294-D7B0B16DE9F5}"/>
              </a:ext>
            </a:extLst>
          </p:cNvPr>
          <p:cNvPicPr>
            <a:picLocks noChangeAspect="1"/>
          </p:cNvPicPr>
          <p:nvPr/>
        </p:nvPicPr>
        <p:blipFill>
          <a:blip r:embed="rId5"/>
          <a:stretch>
            <a:fillRect/>
          </a:stretch>
        </p:blipFill>
        <p:spPr>
          <a:xfrm>
            <a:off x="2600325" y="2020095"/>
            <a:ext cx="6743700" cy="1704975"/>
          </a:xfrm>
          <a:prstGeom prst="rect">
            <a:avLst/>
          </a:prstGeom>
        </p:spPr>
      </p:pic>
      <p:pic>
        <p:nvPicPr>
          <p:cNvPr id="9" name="Picture 8">
            <a:extLst>
              <a:ext uri="{FF2B5EF4-FFF2-40B4-BE49-F238E27FC236}">
                <a16:creationId xmlns:a16="http://schemas.microsoft.com/office/drawing/2014/main" id="{675BEA7E-FAD3-326A-28E1-289C6F0F3AAC}"/>
              </a:ext>
            </a:extLst>
          </p:cNvPr>
          <p:cNvPicPr>
            <a:picLocks noChangeAspect="1"/>
          </p:cNvPicPr>
          <p:nvPr/>
        </p:nvPicPr>
        <p:blipFill>
          <a:blip r:embed="rId6"/>
          <a:stretch>
            <a:fillRect/>
          </a:stretch>
        </p:blipFill>
        <p:spPr>
          <a:xfrm>
            <a:off x="2600325" y="4162425"/>
            <a:ext cx="3724275" cy="1538145"/>
          </a:xfrm>
          <a:prstGeom prst="rect">
            <a:avLst/>
          </a:prstGeom>
        </p:spPr>
      </p:pic>
      <p:pic>
        <p:nvPicPr>
          <p:cNvPr id="11" name="Audio 10">
            <a:hlinkClick r:id="" action="ppaction://media"/>
            <a:extLst>
              <a:ext uri="{FF2B5EF4-FFF2-40B4-BE49-F238E27FC236}">
                <a16:creationId xmlns:a16="http://schemas.microsoft.com/office/drawing/2014/main" id="{E4AD654B-654C-4CCF-5B38-3769A12C0EA8}"/>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634688921"/>
      </p:ext>
    </p:extLst>
  </p:cSld>
  <p:clrMapOvr>
    <a:masterClrMapping/>
  </p:clrMapOvr>
  <mc:AlternateContent xmlns:mc="http://schemas.openxmlformats.org/markup-compatibility/2006" xmlns:p14="http://schemas.microsoft.com/office/powerpoint/2010/main">
    <mc:Choice Requires="p14">
      <p:transition spd="slow" p14:dur="2000" advTm="45312"/>
    </mc:Choice>
    <mc:Fallback xmlns="">
      <p:transition spd="slow" advTm="4531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2A35E0-98B7-6966-2C3C-BB517A60C4C4}"/>
              </a:ext>
            </a:extLst>
          </p:cNvPr>
          <p:cNvSpPr>
            <a:spLocks noGrp="1"/>
          </p:cNvSpPr>
          <p:nvPr>
            <p:ph type="title"/>
          </p:nvPr>
        </p:nvSpPr>
        <p:spPr>
          <a:xfrm>
            <a:off x="989400" y="348155"/>
            <a:ext cx="10213200" cy="1112836"/>
          </a:xfrm>
        </p:spPr>
        <p:txBody>
          <a:bodyPr/>
          <a:lstStyle/>
          <a:p>
            <a:pPr marL="0" marR="0">
              <a:lnSpc>
                <a:spcPct val="107000"/>
              </a:lnSpc>
              <a:spcBef>
                <a:spcPts val="0"/>
              </a:spcBef>
              <a:spcAft>
                <a:spcPts val="800"/>
              </a:spcAft>
            </a:pPr>
            <a:r>
              <a:rPr lang="en-US" dirty="0"/>
              <a:t>Model selection and training</a:t>
            </a:r>
          </a:p>
        </p:txBody>
      </p:sp>
      <p:sp>
        <p:nvSpPr>
          <p:cNvPr id="3" name="Content Placeholder 2">
            <a:extLst>
              <a:ext uri="{FF2B5EF4-FFF2-40B4-BE49-F238E27FC236}">
                <a16:creationId xmlns:a16="http://schemas.microsoft.com/office/drawing/2014/main" id="{A199A3DA-0C6C-E9E4-EDFE-22530C0120F4}"/>
              </a:ext>
            </a:extLst>
          </p:cNvPr>
          <p:cNvSpPr>
            <a:spLocks noGrp="1"/>
          </p:cNvSpPr>
          <p:nvPr>
            <p:ph idx="1"/>
          </p:nvPr>
        </p:nvSpPr>
        <p:spPr/>
        <p:txBody>
          <a:bodyPr/>
          <a:lstStyle/>
          <a:p>
            <a:pPr marL="342900" marR="0" lvl="0" indent="-342900">
              <a:lnSpc>
                <a:spcPct val="107000"/>
              </a:lnSpc>
              <a:spcBef>
                <a:spcPts val="0"/>
              </a:spcBef>
              <a:spcAft>
                <a:spcPts val="0"/>
              </a:spcAft>
              <a:buFont typeface="Aptos" panose="020B0004020202020204" pitchFamily="34" charset="0"/>
              <a:buChar char="-"/>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One-Class SVM</a:t>
            </a:r>
          </a:p>
          <a:p>
            <a:pPr marL="342900" marR="0" lvl="0" indent="-342900">
              <a:lnSpc>
                <a:spcPct val="107000"/>
              </a:lnSpc>
              <a:spcBef>
                <a:spcPts val="0"/>
              </a:spcBef>
              <a:spcAft>
                <a:spcPts val="800"/>
              </a:spcAft>
              <a:buFont typeface="Aptos" panose="020B0004020202020204" pitchFamily="34" charset="0"/>
              <a:buChar char="-"/>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Neural networks</a:t>
            </a:r>
          </a:p>
          <a:p>
            <a:pPr marL="342900" marR="0" lvl="0" indent="-342900">
              <a:lnSpc>
                <a:spcPct val="107000"/>
              </a:lnSpc>
              <a:spcBef>
                <a:spcPts val="0"/>
              </a:spcBef>
              <a:spcAft>
                <a:spcPts val="800"/>
              </a:spcAft>
              <a:buFont typeface="Aptos" panose="020B0004020202020204" pitchFamily="34" charset="0"/>
              <a:buChar char="-"/>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Decision trees</a:t>
            </a:r>
          </a:p>
          <a:p>
            <a:pPr marL="342900" marR="0" lvl="0" indent="-342900">
              <a:lnSpc>
                <a:spcPct val="107000"/>
              </a:lnSpc>
              <a:spcBef>
                <a:spcPts val="0"/>
              </a:spcBef>
              <a:spcAft>
                <a:spcPts val="800"/>
              </a:spcAft>
              <a:buFont typeface="Aptos" panose="020B0004020202020204" pitchFamily="34" charset="0"/>
              <a:buChar char="-"/>
            </a:pPr>
            <a:r>
              <a:rPr lang="en-US" sz="1800" kern="100" dirty="0">
                <a:latin typeface="Aptos" panose="020B0004020202020204" pitchFamily="34" charset="0"/>
                <a:ea typeface="Aptos" panose="020B0004020202020204" pitchFamily="34" charset="0"/>
                <a:cs typeface="Times New Roman" panose="02020603050405020304" pitchFamily="18" charset="0"/>
              </a:rPr>
              <a:t>Random forests</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p:txBody>
      </p:sp>
      <p:pic>
        <p:nvPicPr>
          <p:cNvPr id="5" name="Audio 4">
            <a:hlinkClick r:id="" action="ppaction://media"/>
            <a:extLst>
              <a:ext uri="{FF2B5EF4-FFF2-40B4-BE49-F238E27FC236}">
                <a16:creationId xmlns:a16="http://schemas.microsoft.com/office/drawing/2014/main" id="{ED925728-A519-EF31-6145-537A351FFF78}"/>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640887948"/>
      </p:ext>
    </p:extLst>
  </p:cSld>
  <p:clrMapOvr>
    <a:masterClrMapping/>
  </p:clrMapOvr>
  <mc:AlternateContent xmlns:mc="http://schemas.openxmlformats.org/markup-compatibility/2006" xmlns:p14="http://schemas.microsoft.com/office/powerpoint/2010/main">
    <mc:Choice Requires="p14">
      <p:transition spd="slow" p14:dur="2000" advTm="25082"/>
    </mc:Choice>
    <mc:Fallback xmlns="">
      <p:transition spd="slow" advTm="2508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2A35E0-98B7-6966-2C3C-BB517A60C4C4}"/>
              </a:ext>
            </a:extLst>
          </p:cNvPr>
          <p:cNvSpPr>
            <a:spLocks noGrp="1"/>
          </p:cNvSpPr>
          <p:nvPr>
            <p:ph type="title"/>
          </p:nvPr>
        </p:nvSpPr>
        <p:spPr/>
        <p:txBody>
          <a:bodyPr/>
          <a:lstStyle/>
          <a:p>
            <a:pPr marL="0" marR="0">
              <a:lnSpc>
                <a:spcPct val="107000"/>
              </a:lnSpc>
              <a:spcBef>
                <a:spcPts val="0"/>
              </a:spcBef>
              <a:spcAft>
                <a:spcPts val="800"/>
              </a:spcAft>
            </a:pPr>
            <a:r>
              <a:rPr lang="en-US" dirty="0"/>
              <a:t>Model evaluation and threshold selection</a:t>
            </a:r>
          </a:p>
        </p:txBody>
      </p:sp>
      <p:sp>
        <p:nvSpPr>
          <p:cNvPr id="3" name="Content Placeholder 2">
            <a:extLst>
              <a:ext uri="{FF2B5EF4-FFF2-40B4-BE49-F238E27FC236}">
                <a16:creationId xmlns:a16="http://schemas.microsoft.com/office/drawing/2014/main" id="{A199A3DA-0C6C-E9E4-EDFE-22530C0120F4}"/>
              </a:ext>
            </a:extLst>
          </p:cNvPr>
          <p:cNvSpPr>
            <a:spLocks noGrp="1"/>
          </p:cNvSpPr>
          <p:nvPr>
            <p:ph idx="1"/>
          </p:nvPr>
        </p:nvSpPr>
        <p:spPr/>
        <p:txBody>
          <a:bodyPr/>
          <a:lstStyle/>
          <a:p>
            <a:pPr marL="342900" indent="-342900">
              <a:lnSpc>
                <a:spcPct val="107000"/>
              </a:lnSpc>
              <a:spcBef>
                <a:spcPts val="0"/>
              </a:spcBef>
              <a:spcAft>
                <a:spcPts val="800"/>
              </a:spcAft>
              <a:buFont typeface="Aptos" panose="020B0004020202020204" pitchFamily="34" charset="0"/>
              <a:buChar char="-"/>
            </a:pPr>
            <a:r>
              <a:rPr lang="en-US" sz="1800" kern="100" dirty="0">
                <a:latin typeface="Aptos" panose="020B0004020202020204" pitchFamily="34" charset="0"/>
                <a:ea typeface="Aptos" panose="020B0004020202020204" pitchFamily="34" charset="0"/>
                <a:cs typeface="Times New Roman" panose="02020603050405020304" pitchFamily="18" charset="0"/>
              </a:rPr>
              <a:t>Training / Test / Validation split 80/10/10</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07000"/>
              </a:lnSpc>
              <a:spcBef>
                <a:spcPts val="0"/>
              </a:spcBef>
              <a:spcAft>
                <a:spcPts val="800"/>
              </a:spcAft>
              <a:buFont typeface="Aptos" panose="020B0004020202020204" pitchFamily="34" charset="0"/>
              <a:buChar char="-"/>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Evaluate detection accuracy on the test sets</a:t>
            </a:r>
          </a:p>
          <a:p>
            <a:pPr marL="342900" indent="-342900">
              <a:lnSpc>
                <a:spcPct val="107000"/>
              </a:lnSpc>
              <a:spcBef>
                <a:spcPts val="0"/>
              </a:spcBef>
              <a:spcAft>
                <a:spcPts val="800"/>
              </a:spcAft>
              <a:buFont typeface="Aptos" panose="020B0004020202020204" pitchFamily="34" charset="0"/>
              <a:buChar char="-"/>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Select the top performing decomposition rank that optimizes prediction accuracy with run time performance.</a:t>
            </a:r>
          </a:p>
          <a:p>
            <a:pPr marL="342900" marR="0" lvl="0" indent="-342900">
              <a:lnSpc>
                <a:spcPct val="107000"/>
              </a:lnSpc>
              <a:spcBef>
                <a:spcPts val="0"/>
              </a:spcBef>
              <a:spcAft>
                <a:spcPts val="800"/>
              </a:spcAft>
              <a:buFont typeface="Aptos" panose="020B0004020202020204" pitchFamily="34" charset="0"/>
              <a:buChar char="-"/>
            </a:pPr>
            <a:endParaRPr lang="en-US" sz="1800" kern="100" dirty="0">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07000"/>
              </a:lnSpc>
              <a:spcBef>
                <a:spcPts val="0"/>
              </a:spcBef>
              <a:spcAft>
                <a:spcPts val="800"/>
              </a:spcAft>
              <a:buFont typeface="Aptos" panose="020B0004020202020204" pitchFamily="34" charset="0"/>
              <a:buChar char="-"/>
            </a:pPr>
            <a:endParaRPr lang="en-US" sz="1800" kern="100" dirty="0">
              <a:latin typeface="Aptos" panose="020B0004020202020204" pitchFamily="34" charset="0"/>
              <a:ea typeface="Aptos" panose="020B0004020202020204" pitchFamily="34" charset="0"/>
              <a:cs typeface="Times New Roman" panose="02020603050405020304" pitchFamily="18" charset="0"/>
            </a:endParaRPr>
          </a:p>
        </p:txBody>
      </p:sp>
      <p:pic>
        <p:nvPicPr>
          <p:cNvPr id="5" name="Audio 4">
            <a:hlinkClick r:id="" action="ppaction://media"/>
            <a:extLst>
              <a:ext uri="{FF2B5EF4-FFF2-40B4-BE49-F238E27FC236}">
                <a16:creationId xmlns:a16="http://schemas.microsoft.com/office/drawing/2014/main" id="{3E4D034B-46F9-A3D6-911B-14B8D2733D6D}"/>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445089711"/>
      </p:ext>
    </p:extLst>
  </p:cSld>
  <p:clrMapOvr>
    <a:masterClrMapping/>
  </p:clrMapOvr>
  <mc:AlternateContent xmlns:mc="http://schemas.openxmlformats.org/markup-compatibility/2006" xmlns:p14="http://schemas.microsoft.com/office/powerpoint/2010/main">
    <mc:Choice Requires="p14">
      <p:transition spd="slow" p14:dur="2000" advTm="20731"/>
    </mc:Choice>
    <mc:Fallback xmlns="">
      <p:transition spd="slow" advTm="2073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theme/theme1.xml><?xml version="1.0" encoding="utf-8"?>
<a:theme xmlns:a="http://schemas.openxmlformats.org/drawingml/2006/main" name="FrostyVTI">
  <a:themeElements>
    <a:clrScheme name="AnalogousFromLightSeedRightStep">
      <a:dk1>
        <a:srgbClr val="000000"/>
      </a:dk1>
      <a:lt1>
        <a:srgbClr val="FFFFFF"/>
      </a:lt1>
      <a:dk2>
        <a:srgbClr val="413324"/>
      </a:dk2>
      <a:lt2>
        <a:srgbClr val="E2E7E8"/>
      </a:lt2>
      <a:accent1>
        <a:srgbClr val="D39089"/>
      </a:accent1>
      <a:accent2>
        <a:srgbClr val="C79A6B"/>
      </a:accent2>
      <a:accent3>
        <a:srgbClr val="AAA66F"/>
      </a:accent3>
      <a:accent4>
        <a:srgbClr val="91AB5F"/>
      </a:accent4>
      <a:accent5>
        <a:srgbClr val="80AE72"/>
      </a:accent5>
      <a:accent6>
        <a:srgbClr val="63B371"/>
      </a:accent6>
      <a:hlink>
        <a:srgbClr val="588C92"/>
      </a:hlink>
      <a:folHlink>
        <a:srgbClr val="7F7F7F"/>
      </a:folHlink>
    </a:clrScheme>
    <a:fontScheme name="Frosted Leaf">
      <a:majorFont>
        <a:latin typeface="Goudy Old Style"/>
        <a:ea typeface=""/>
        <a:cs typeface=""/>
      </a:majorFont>
      <a:minorFont>
        <a:latin typeface="Avenir Next LT Pro"/>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rostyVTI" id="{DD283BC3-E0B6-4E4B-91CF-F0F54D51BB21}" vid="{3EE220F7-F497-4893-BE1F-7BB1D607421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8046</TotalTime>
  <Words>1327</Words>
  <Application>Microsoft Office PowerPoint</Application>
  <PresentationFormat>Widescreen</PresentationFormat>
  <Paragraphs>115</Paragraphs>
  <Slides>13</Slides>
  <Notes>13</Notes>
  <HiddenSlides>0</HiddenSlides>
  <MMClips>13</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13</vt:i4>
      </vt:variant>
    </vt:vector>
  </HeadingPairs>
  <TitlesOfParts>
    <vt:vector size="21" baseType="lpstr">
      <vt:lpstr>Aptos</vt:lpstr>
      <vt:lpstr>Arial</vt:lpstr>
      <vt:lpstr>Avenir Next LT Pro</vt:lpstr>
      <vt:lpstr>Courier New</vt:lpstr>
      <vt:lpstr>Goudy Old Style</vt:lpstr>
      <vt:lpstr>Söhne</vt:lpstr>
      <vt:lpstr>Wingdings</vt:lpstr>
      <vt:lpstr>FrostyVTI</vt:lpstr>
      <vt:lpstr>Midterm Report  Novelty Detection in Martian Geology Images Using Advanced High-Dimensional Tensor Decomposition Methods</vt:lpstr>
      <vt:lpstr>Sponsor Proposal Topic</vt:lpstr>
      <vt:lpstr>Project Focus</vt:lpstr>
      <vt:lpstr>Introduction</vt:lpstr>
      <vt:lpstr>Problem</vt:lpstr>
      <vt:lpstr>Data collection and pre-processing</vt:lpstr>
      <vt:lpstr>Tensor decomposition</vt:lpstr>
      <vt:lpstr>Model selection and training</vt:lpstr>
      <vt:lpstr>Model evaluation and threshold selection</vt:lpstr>
      <vt:lpstr>Model deployment and recommendations</vt:lpstr>
      <vt:lpstr>Progress- Accomplished so far</vt:lpstr>
      <vt:lpstr>Conclusion</vt:lpstr>
      <vt:lpstr>Prior studies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Novelty Detection in Martian Geology Using Advanced High-Dimensional Tensor Decomposition Methods</dc:title>
  <dc:creator>Chan, Anthony C</dc:creator>
  <cp:lastModifiedBy>Chan, Anthony C</cp:lastModifiedBy>
  <cp:revision>19</cp:revision>
  <dcterms:created xsi:type="dcterms:W3CDTF">2024-05-25T16:12:30Z</dcterms:created>
  <dcterms:modified xsi:type="dcterms:W3CDTF">2024-06-11T08:32:46Z</dcterms:modified>
</cp:coreProperties>
</file>